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605" r:id="rId2"/>
    <p:sldId id="531" r:id="rId3"/>
    <p:sldId id="634" r:id="rId4"/>
    <p:sldId id="635" r:id="rId5"/>
    <p:sldId id="622" r:id="rId6"/>
    <p:sldId id="646" r:id="rId7"/>
    <p:sldId id="422" r:id="rId8"/>
    <p:sldId id="655" r:id="rId9"/>
    <p:sldId id="669" r:id="rId10"/>
    <p:sldId id="656" r:id="rId11"/>
    <p:sldId id="384" r:id="rId12"/>
    <p:sldId id="659" r:id="rId13"/>
    <p:sldId id="672" r:id="rId14"/>
    <p:sldId id="645" r:id="rId15"/>
    <p:sldId id="282" r:id="rId16"/>
    <p:sldId id="526" r:id="rId17"/>
    <p:sldId id="527" r:id="rId18"/>
    <p:sldId id="545" r:id="rId19"/>
    <p:sldId id="530" r:id="rId20"/>
    <p:sldId id="289" r:id="rId21"/>
    <p:sldId id="67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166" userDrawn="1">
          <p15:clr>
            <a:srgbClr val="A4A3A4"/>
          </p15:clr>
        </p15:guide>
        <p15:guide id="3" pos="23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95663F-3D14-E547-E3BF-9B274F79F71D}" name="Орехов Игорь Евгеньевич" initials="ОИЕ" userId="Anonymous_Орехов Игорь Евгеньевич" providerId="None"/>
  <p188:author id="{808B4FDB-A55C-F722-D4F3-89CE81254FC1}" name="Юлия Жишкова" initials="ЮЖ" userId="c6fd8b1bc5e59e5b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Жишкова" initials="ЮЖ" lastIdx="60" clrIdx="0"/>
  <p:cmAuthor id="2" name="Орехов Игорь Евгеньевич" initials="ОИЕ" lastIdx="9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DDB32"/>
    <a:srgbClr val="D8D4E4"/>
    <a:srgbClr val="7E72A6"/>
    <a:srgbClr val="663310"/>
    <a:srgbClr val="523A65"/>
    <a:srgbClr val="785793"/>
    <a:srgbClr val="64497B"/>
    <a:srgbClr val="6B4D83"/>
    <a:srgbClr val="343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20" autoAdjust="0"/>
    <p:restoredTop sz="95878"/>
  </p:normalViewPr>
  <p:slideViewPr>
    <p:cSldViewPr snapToGrid="0" snapToObjects="1">
      <p:cViewPr varScale="1">
        <p:scale>
          <a:sx n="66" d="100"/>
          <a:sy n="66" d="100"/>
        </p:scale>
        <p:origin x="48" y="56"/>
      </p:cViewPr>
      <p:guideLst>
        <p:guide orient="horz" pos="4178"/>
        <p:guide pos="16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50E8E-5CDC-F44B-9482-8FCF05E84241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53FFB-3D69-C147-AD9C-2DE133548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22CA0-AABF-FA4C-A54F-755C0A36EC6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07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работы с 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моделью нужна BIM-система/ Она содержит две главные компоненты - трехмерную модель здания и связанную с ней базу данных, в которой каждому элементу модели можно присвоить необходимые атрибуты. BIM-модель здания может иметь различные измерения, связанные с этапами жизненного цикла объекта.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речь о 6D – измерении, связанном с управлением эксплуатацией объекта.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получения BIM-системы уровня 6D мы предлагаем использовать программный комплекс, который включает систему Renga, разработанную компанией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Софтвеа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решения компании «ЭЛИАС»: АУН и КОРП.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22CA0-AABF-FA4C-A54F-755C0A36EC6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52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предлагает инструмент для создания моделей здания, начиная с эскиза до формирования стоимостных характеристик.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22CA0-AABF-FA4C-A54F-755C0A36EC6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6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Наша задача – предложить инструмент повышения эффективности управления недвижимостью за счет применения технологии визуализации трехмерных моделей зданий и поэтажных планов непосредственно в окне 1С и интеграции элементов модели с учетными данными конфигурации. Мы предлагаем два продукта, разработанных на платформе 1С: «1С:Аренда и управление недвижимостью», давно представленный на рынке. И вышедшая в 2019 году версия «1С:Управление недвижимостью и арендой КОРП».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22CA0-AABF-FA4C-A54F-755C0A36EC6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4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работы с 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моделью нужна BIM-система/ Она содержит две главные компоненты - трехмерную модель здания и связанную с ней базу данных, в которой каждому элементу модели можно присвоить необходимые атрибуты. BIM-модель здания может иметь различные измерения, связанные с этапами жизненного цикла объекта.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речь о 6D – измерении, связанном с управлением эксплуатацией объекта.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получения BIM-системы уровня 6D мы предлагаем использовать программный комплекс, который включает систему Renga, разработанную компанией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Софтвеа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решения компании «ЭЛИАС»: АУН и КОРП.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22CA0-AABF-FA4C-A54F-755C0A36EC6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41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22CA0-AABF-FA4C-A54F-755C0A36EC6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1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A0AD8-3213-4A4D-BAE3-1D3B998E8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ru-RU" sz="4200" b="1" kern="1200" dirty="0">
                <a:solidFill>
                  <a:srgbClr val="6B4D8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6B24CB-45A3-8642-BA09-28AF4EA74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9957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ru-RU" sz="2800" b="1" kern="1200" dirty="0">
                <a:solidFill>
                  <a:srgbClr val="6B4D8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202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7A82A-28A4-CA4B-B542-44DD948F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79F327-6EEF-2041-9756-422F816C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6FD752-26A6-A843-BE54-7AEFF9D4D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D00E37-9E7B-7E4A-B356-3C4A98EC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8D31-B837-C441-9348-2E693E532C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C77884-D0DF-9E40-8CE5-F293EA51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A284F-A792-BF44-99DB-D6AE1E19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1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59FC5-E404-A84F-B8F2-A666BB87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BBD7B5-C859-264C-89D8-A2A67BF04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6AC25-E494-6243-91DE-4E9029F0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AC4340-BB28-1E4F-8EAB-62F10D4C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8D31-B837-C441-9348-2E693E532C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AD5FF-50C4-B746-9BCB-9B0F38CD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AC3536-6061-FB45-98E2-6C96313E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83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A784A-FB9B-D944-BB5D-D6BE9160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3D5BE7-7489-8449-BA3F-3DEE8BE6B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396E8-D244-EE48-A7FE-D58A5995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8D31-B837-C441-9348-2E693E532C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E4477D-2A34-EF4C-BEEB-82206D64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DC91A-A7F8-854E-8516-DFA28DB2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633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476F13-D7D8-9146-AAFE-A3970A90E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759DBC-42C1-0C42-9D1F-DBEF9BD82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C192D6-3306-864D-912A-DC752A3E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8D31-B837-C441-9348-2E693E532C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A8F8EC-179A-DE48-880D-60D127E8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190EDE-DA57-224C-847F-2481A817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601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>
            <a:extLst>
              <a:ext uri="{FF2B5EF4-FFF2-40B4-BE49-F238E27FC236}">
                <a16:creationId xmlns:a16="http://schemas.microsoft.com/office/drawing/2014/main" id="{3FE89511-D705-CD46-A2C6-659B95E74F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433" y="6306846"/>
            <a:ext cx="2305051" cy="205121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333" b="1" dirty="0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1A6ED88-BCA4-C848-9EDA-49DDA0650E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56367" y="6212616"/>
            <a:ext cx="8832851" cy="3486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066" b="1">
                <a:solidFill>
                  <a:srgbClr val="008637"/>
                </a:solidFill>
              </a:rPr>
              <a:t>XX</a:t>
            </a:r>
            <a:r>
              <a:rPr lang="en-US" altLang="ru-RU" sz="1066" b="1">
                <a:solidFill>
                  <a:srgbClr val="008637"/>
                </a:solidFill>
              </a:rPr>
              <a:t>I</a:t>
            </a:r>
            <a:r>
              <a:rPr lang="ru-RU" altLang="ru-RU" sz="1066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1066" b="1">
                <a:solidFill>
                  <a:srgbClr val="008637"/>
                </a:solidFill>
              </a:rPr>
            </a:br>
            <a:r>
              <a:rPr lang="ru-RU" altLang="ru-RU" sz="12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1066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62A44E37-EE3E-6A45-ADA8-4C3A2B3884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01352" y="6320533"/>
            <a:ext cx="1020233" cy="205121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BC3E9D36-C8DA-204E-B4E7-CF99B1C4385C}" type="slidenum">
              <a:rPr lang="ru-RU" altLang="ru-RU" sz="1333" b="1" smtClean="0">
                <a:solidFill>
                  <a:srgbClr val="008637"/>
                </a:solidFill>
              </a:rPr>
              <a:pPr algn="r" eaLnBrk="1" hangingPunct="1">
                <a:defRPr/>
              </a:pPr>
              <a:t>‹#›</a:t>
            </a:fld>
            <a:endParaRPr lang="ru-RU" altLang="ru-RU" sz="1333" b="1">
              <a:solidFill>
                <a:srgbClr val="008637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434" y="1917108"/>
            <a:ext cx="11523133" cy="391039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0123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93D375-9C6D-A64D-B201-2EA92C160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 sz="20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1pPr>
            <a:lvl2pPr>
              <a:defRPr lang="ru-RU" sz="18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2pPr>
            <a:lvl3pPr>
              <a:defRPr lang="ru-RU" sz="16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3pPr>
            <a:lvl4pPr>
              <a:defRPr lang="ru-RU" sz="14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4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DA26-7D42-5D46-A76E-9BAFBF7DD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8160-ED64-FC4F-9BC8-EF8FBF56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с двумя усеченными соседними углами 6">
            <a:extLst>
              <a:ext uri="{FF2B5EF4-FFF2-40B4-BE49-F238E27FC236}">
                <a16:creationId xmlns:a16="http://schemas.microsoft.com/office/drawing/2014/main" id="{A4983C6B-8C77-F643-969C-99BF09974A87}"/>
              </a:ext>
            </a:extLst>
          </p:cNvPr>
          <p:cNvSpPr/>
          <p:nvPr userDrawn="1"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endParaRPr lang="ru-RU" sz="2800" baseline="0" dirty="0">
              <a:latin typeface="Helvetica Neue Medium" panose="02000503000000020004" pitchFamily="2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BDA3FD2-B8A4-C74E-82D0-990104B150C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112260"/>
            <a:ext cx="9144000" cy="599572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lang="ru-RU" sz="2200" b="1" kern="1200" dirty="0">
                <a:solidFill>
                  <a:srgbClr val="6B4D8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27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93D375-9C6D-A64D-B201-2EA92C160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58422"/>
            <a:ext cx="2743200" cy="4797020"/>
          </a:xfrm>
        </p:spPr>
        <p:txBody>
          <a:bodyPr/>
          <a:lstStyle>
            <a:lvl1pPr>
              <a:defRPr lang="ru-RU" sz="20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1pPr>
            <a:lvl2pPr>
              <a:defRPr lang="ru-RU" sz="18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2pPr>
            <a:lvl3pPr>
              <a:defRPr lang="ru-RU" sz="16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3pPr>
            <a:lvl4pPr>
              <a:defRPr lang="ru-RU" sz="14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4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Прямоугольник с двумя усеченными соседними углами 6">
            <a:extLst>
              <a:ext uri="{FF2B5EF4-FFF2-40B4-BE49-F238E27FC236}">
                <a16:creationId xmlns:a16="http://schemas.microsoft.com/office/drawing/2014/main" id="{A4983C6B-8C77-F643-969C-99BF09974A87}"/>
              </a:ext>
            </a:extLst>
          </p:cNvPr>
          <p:cNvSpPr/>
          <p:nvPr userDrawn="1"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endParaRPr lang="ru-RU" sz="2800" baseline="0" dirty="0">
              <a:latin typeface="Helvetica Neue Medium" panose="02000503000000020004" pitchFamily="2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BDA3FD2-B8A4-C74E-82D0-990104B150C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112260"/>
            <a:ext cx="9856808" cy="599572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lang="ru-RU" sz="2200" b="1" kern="1200" dirty="0">
                <a:solidFill>
                  <a:srgbClr val="6B4D8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5F1C881-C687-EA4D-B370-6434DD1C27F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36425" y="1858421"/>
            <a:ext cx="7658583" cy="4797021"/>
          </a:xfrm>
        </p:spPr>
        <p:txBody>
          <a:bodyPr/>
          <a:lstStyle>
            <a:lvl1pPr marL="0" indent="0">
              <a:buNone/>
              <a:defRPr lang="ru-RU" sz="20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1pPr>
            <a:lvl2pPr>
              <a:defRPr lang="ru-RU" sz="18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2pPr>
            <a:lvl3pPr>
              <a:defRPr lang="ru-RU" sz="16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3pPr>
            <a:lvl4pPr>
              <a:defRPr lang="ru-RU" sz="14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4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05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усеченными соседними углами 6">
            <a:extLst>
              <a:ext uri="{FF2B5EF4-FFF2-40B4-BE49-F238E27FC236}">
                <a16:creationId xmlns:a16="http://schemas.microsoft.com/office/drawing/2014/main" id="{A4983C6B-8C77-F643-969C-99BF09974A87}"/>
              </a:ext>
            </a:extLst>
          </p:cNvPr>
          <p:cNvSpPr/>
          <p:nvPr userDrawn="1"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endParaRPr lang="ru-RU" sz="2800" baseline="0" dirty="0">
              <a:latin typeface="Helvetica Neue Medium" panose="02000503000000020004" pitchFamily="2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BDA3FD2-B8A4-C74E-82D0-990104B150C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1112260"/>
            <a:ext cx="9856808" cy="599572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lang="ru-RU" sz="2200" b="1" kern="1200" dirty="0">
                <a:solidFill>
                  <a:srgbClr val="6B4D8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D6980AB7-82DA-7049-AC25-98022E617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993484"/>
            <a:ext cx="7831238" cy="3811588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q"/>
              <a:defRPr lang="ru-RU" sz="2000" kern="1200" dirty="0">
                <a:solidFill>
                  <a:srgbClr val="00006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18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4B794-2397-D549-A55C-52D1CB127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06D69C-3C3F-F64F-90BE-20481E97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C31EC-BC86-9547-8BF1-5BEBDBB8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69FAD-3152-734F-A564-8ED4F390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850" y="6356350"/>
            <a:ext cx="2743200" cy="365125"/>
          </a:xfrm>
        </p:spPr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6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32E94-25F5-9B47-B0D1-7F10F937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3A3E5F-7919-0047-A201-1C86B4CC1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6569E7-AB28-2948-A30A-95E5BFA56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71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A715E-8D7D-544D-B8E8-A1EADD20C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43E0D-ECC5-444E-979B-B706FDCE5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32C5F7-7519-7741-A0A9-27CB1643E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7477CB-09CB-3E43-9A1F-96DEEBADA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9F8633-4CFD-0C49-90CB-553C4D86D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4F268D-D114-2143-AE71-81876BF9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8D31-B837-C441-9348-2E693E532C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67E244-5892-F14D-9A88-8343537E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7473AE-6CB3-F74B-BC8A-843EE7F8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849F4-2AD2-C442-80AE-BDE1B4FA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396C62-61B3-4A4D-974A-52CFAD70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8490F7-BDCF-034B-8D9D-DC7A3152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96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BD2F0C-D75C-784B-BCE5-DDF402D6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8D31-B837-C441-9348-2E693E532C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33BBED-05D8-B644-B91B-DDB3D92E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0BFBB6-2C1B-B94C-9F6D-842D2D4A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1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392B8-BD6E-C147-95FA-9955585C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8E2D8B-5F3B-244B-8AB2-5446CEC43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2E02B7-96D1-0946-9C09-418DC4B22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C8D31-B837-C441-9348-2E693E532C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639BA0-AF21-514F-AC83-73526E34A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2D9AF-085C-0F47-A4EC-34660FAB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E7D-5402-0F4B-97E6-EDA9CA06D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66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v8@1c.ru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solutions.1c.ru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elias.ru/" TargetMode="External"/><Relationship Id="rId5" Type="http://schemas.openxmlformats.org/officeDocument/2006/relationships/hyperlink" Target="mailto:mail@elias.ru" TargetMode="Externa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20.png"/><Relationship Id="rId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A8D5E-D91A-C04E-96C2-5D2E95D02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945" y="914227"/>
            <a:ext cx="11157358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800" dirty="0"/>
            </a:br>
            <a:r>
              <a:rPr lang="en-US" sz="2800" spc="-40" dirty="0"/>
              <a:t>BIM-</a:t>
            </a:r>
            <a:r>
              <a:rPr lang="ru-RU" sz="2800" spc="-40" dirty="0"/>
              <a:t>технологии</a:t>
            </a:r>
            <a:r>
              <a:rPr lang="en-US" sz="2800" spc="-40" dirty="0"/>
              <a:t> </a:t>
            </a:r>
            <a:r>
              <a:rPr lang="ru-RU" sz="2800" spc="-40" dirty="0"/>
              <a:t>для управления недвижимостью </a:t>
            </a:r>
            <a:endParaRPr lang="ru-RU" sz="2800" b="1" spc="-40" dirty="0">
              <a:solidFill>
                <a:srgbClr val="6B4D83"/>
              </a:solidFill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C6C60-6A8F-4331-5F94-A22D4224A79A}"/>
              </a:ext>
            </a:extLst>
          </p:cNvPr>
          <p:cNvSpPr txBox="1"/>
          <p:nvPr/>
        </p:nvSpPr>
        <p:spPr>
          <a:xfrm>
            <a:off x="653143" y="5575601"/>
            <a:ext cx="385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23A65"/>
                </a:solidFill>
                <a:latin typeface="Helvetica" pitchFamily="2" charset="0"/>
              </a:rPr>
              <a:t>Юлия Жишкова, ЭЛИАС ВЦ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8DF29F-7874-D03E-FCD1-579AAB016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0" y="6313839"/>
            <a:ext cx="1930400" cy="520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C786C3-ADEC-AD10-99FB-966FD1103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588" y="6337285"/>
            <a:ext cx="2055371" cy="3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2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D86F48-155E-F076-DA1C-D910581C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1" y="1066345"/>
            <a:ext cx="793247" cy="80117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9C670E-0550-A149-A9AD-D811BED3FE24}"/>
              </a:ext>
            </a:extLst>
          </p:cNvPr>
          <p:cNvSpPr/>
          <p:nvPr/>
        </p:nvSpPr>
        <p:spPr>
          <a:xfrm>
            <a:off x="720000" y="2017387"/>
            <a:ext cx="10266053" cy="2294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30000"/>
              </a:lnSpc>
              <a:spcBef>
                <a:spcPct val="500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q"/>
            </a:pP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Продукт предназначен для компаний, в сферу деятельности которых входит подготовка и проведение сделок с недвижимостью, как 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на</a:t>
            </a: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 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первичном</a:t>
            </a: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, так и 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на вторичном рынках</a:t>
            </a:r>
          </a:p>
          <a:p>
            <a:pPr marL="285750" indent="-285750">
              <a:lnSpc>
                <a:spcPct val="130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Продут обеспечивает комплексное решение задач 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управленческого</a:t>
            </a: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 и 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бухгалтерского </a:t>
            </a:r>
            <a:r>
              <a:rPr lang="ru-RU" sz="2000" b="1" dirty="0">
                <a:solidFill>
                  <a:srgbClr val="000066"/>
                </a:solidFill>
                <a:latin typeface="Helvetica" pitchFamily="2" charset="0"/>
              </a:rPr>
              <a:t>учета</a:t>
            </a:r>
          </a:p>
        </p:txBody>
      </p:sp>
      <p:sp>
        <p:nvSpPr>
          <p:cNvPr id="10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9CFFD47B-C1A6-C14D-B67F-6B89A4337283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sz="20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	ЛИНЕЙКА ПРОДУКТОВ ДЛЯ УПРАВЛЕНИЯ ПРОДАЖАМИ НЕДВИЖИМОСТИ</a:t>
            </a:r>
            <a:endParaRPr lang="ru-RU" sz="2000" dirty="0">
              <a:latin typeface="Helvetica" pitchFamily="2" charset="0"/>
              <a:ea typeface="Geneva" panose="020B05030304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2A0B72-19B4-A559-A111-188CA34DF64B}"/>
              </a:ext>
            </a:extLst>
          </p:cNvPr>
          <p:cNvSpPr/>
          <p:nvPr/>
        </p:nvSpPr>
        <p:spPr>
          <a:xfrm>
            <a:off x="1243738" y="1224007"/>
            <a:ext cx="62075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«1С:Риэлтор. Продажи недвижимости»:</a:t>
            </a:r>
          </a:p>
        </p:txBody>
      </p:sp>
    </p:spTree>
    <p:extLst>
      <p:ext uri="{BB962C8B-B14F-4D97-AF65-F5344CB8AC3E}">
        <p14:creationId xmlns:p14="http://schemas.microsoft.com/office/powerpoint/2010/main" val="38195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9CFFD47B-C1A6-C14D-B67F-6B89A4337283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ПОЛЬЗОВАТЕЛИ ПРОГРАММЫ</a:t>
            </a:r>
            <a:endParaRPr lang="ru-RU" sz="2400" dirty="0">
              <a:latin typeface="Helvetica" pitchFamily="2" charset="0"/>
              <a:ea typeface="Geneva" panose="020B0503030404040204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384B159-4CFE-462A-BECC-8AED5209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158" y="1229878"/>
            <a:ext cx="14398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C4330FE0-F34A-570B-DA33-8ED45BAC1511}"/>
              </a:ext>
            </a:extLst>
          </p:cNvPr>
          <p:cNvSpPr>
            <a:spLocks noChangeAspect="1"/>
          </p:cNvSpPr>
          <p:nvPr/>
        </p:nvSpPr>
        <p:spPr>
          <a:xfrm>
            <a:off x="3756000" y="2920528"/>
            <a:ext cx="4680000" cy="4680000"/>
          </a:xfrm>
          <a:prstGeom prst="ellipse">
            <a:avLst/>
          </a:prstGeom>
          <a:solidFill>
            <a:schemeClr val="bg1"/>
          </a:solidFill>
          <a:ln w="34925">
            <a:solidFill>
              <a:srgbClr val="523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000066"/>
                </a:solidFill>
                <a:latin typeface="Helvetica" pitchFamily="2" charset="0"/>
              </a:rPr>
              <a:t>Риэлтор</a:t>
            </a:r>
          </a:p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000066"/>
                </a:solidFill>
                <a:latin typeface="Helvetica" pitchFamily="2" charset="0"/>
              </a:rPr>
              <a:t>Юрист</a:t>
            </a:r>
          </a:p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000066"/>
                </a:solidFill>
                <a:latin typeface="Helvetica" pitchFamily="2" charset="0"/>
              </a:rPr>
              <a:t>Финансовый директор</a:t>
            </a:r>
          </a:p>
          <a:p>
            <a:pPr algn="ctr">
              <a:lnSpc>
                <a:spcPct val="150000"/>
              </a:lnSpc>
            </a:pPr>
            <a:r>
              <a:rPr lang="ru-RU" sz="2100" dirty="0">
                <a:solidFill>
                  <a:srgbClr val="000066"/>
                </a:solidFill>
                <a:latin typeface="Helvetica" pitchFamily="2" charset="0"/>
              </a:rPr>
              <a:t>Коммерческий директор</a:t>
            </a:r>
          </a:p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000066"/>
                </a:solidFill>
                <a:latin typeface="Helvetica" pitchFamily="2" charset="0"/>
              </a:rPr>
              <a:t>Руководитель</a:t>
            </a:r>
          </a:p>
        </p:txBody>
      </p:sp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7856360E-CDBF-B984-8FAC-B86607B14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42" y="1128280"/>
            <a:ext cx="1512000" cy="151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E0661-C771-9762-7417-F295DBB5FDA0}"/>
              </a:ext>
            </a:extLst>
          </p:cNvPr>
          <p:cNvSpPr txBox="1"/>
          <p:nvPr/>
        </p:nvSpPr>
        <p:spPr>
          <a:xfrm>
            <a:off x="1151420" y="2671629"/>
            <a:ext cx="26045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2200" b="1" dirty="0">
                <a:solidFill>
                  <a:srgbClr val="22228B"/>
                </a:solidFill>
                <a:latin typeface="Helvetica" pitchFamily="2" charset="0"/>
                <a:ea typeface="+mj-ea"/>
                <a:cs typeface="Helvetica" panose="020B0604020202020204" pitchFamily="34" charset="0"/>
              </a:rPr>
              <a:t> </a:t>
            </a: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Строительные и девелоперские компании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D04AC-D5F8-0DF8-DC4D-20163131D3D1}"/>
              </a:ext>
            </a:extLst>
          </p:cNvPr>
          <p:cNvSpPr txBox="1"/>
          <p:nvPr/>
        </p:nvSpPr>
        <p:spPr>
          <a:xfrm>
            <a:off x="8486799" y="2741878"/>
            <a:ext cx="26045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2200" b="1" dirty="0">
                <a:solidFill>
                  <a:srgbClr val="22228B"/>
                </a:solidFill>
                <a:latin typeface="Helvetica" pitchFamily="2" charset="0"/>
                <a:ea typeface="+mj-ea"/>
                <a:cs typeface="Helvetica" panose="020B0604020202020204" pitchFamily="34" charset="0"/>
              </a:rPr>
              <a:t> </a:t>
            </a: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Агентства недвижимости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FB2BF-B2E5-D5CA-C20F-6308FAD81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76" y="164975"/>
            <a:ext cx="793247" cy="8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33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433C3-26A8-7BD9-61E4-3846D37E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06" y="4662726"/>
            <a:ext cx="2182928" cy="1260000"/>
          </a:xfrm>
          <a:prstGeom prst="rect">
            <a:avLst/>
          </a:prstGeom>
        </p:spPr>
      </p:pic>
      <p:sp>
        <p:nvSpPr>
          <p:cNvPr id="37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9CFFD47B-C1A6-C14D-B67F-6B89A4337283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ОБЪЕКТЫ НЕДВИЖИМОСТИ</a:t>
            </a:r>
            <a:endParaRPr lang="ru-RU" sz="2400" dirty="0">
              <a:latin typeface="Helvetica" pitchFamily="2" charset="0"/>
              <a:ea typeface="Geneva" panose="020B0503030404040204" pitchFamily="34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1AC31CE5-E23D-C141-903D-226EF7F3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804" y="5986975"/>
            <a:ext cx="169798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>
              <a:spcAft>
                <a:spcPts val="1213"/>
              </a:spcAft>
              <a:buChar char="•"/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 eaLnBrk="0">
              <a:spcAft>
                <a:spcPts val="975"/>
              </a:spcAft>
              <a:buChar char="–"/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 eaLnBrk="0">
              <a:spcAft>
                <a:spcPts val="738"/>
              </a:spcAft>
              <a:buChar char="•"/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 eaLnBrk="0">
              <a:spcAft>
                <a:spcPts val="488"/>
              </a:spcAft>
              <a:buChar char="–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 eaLnBrk="0">
              <a:spcAft>
                <a:spcPts val="250"/>
              </a:spcAft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indent="0" algn="ctr" eaLnBrk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SzPct val="100000"/>
              <a:buNone/>
              <a:defRPr/>
            </a:pPr>
            <a:r>
              <a:rPr lang="ru-RU" altLang="ru-RU" sz="20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Земельные участки</a:t>
            </a:r>
          </a:p>
        </p:txBody>
      </p:sp>
      <p:pic>
        <p:nvPicPr>
          <p:cNvPr id="43" name="Рисунок 42" descr="Изображение выглядит как потолок, внутренний, здание, большой&#10;&#10;Автоматически созданное описание">
            <a:extLst>
              <a:ext uri="{FF2B5EF4-FFF2-40B4-BE49-F238E27FC236}">
                <a16:creationId xmlns:a16="http://schemas.microsoft.com/office/drawing/2014/main" id="{A5DECEB8-6411-4C42-A8D7-CADFF0925D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/>
          <a:stretch/>
        </p:blipFill>
        <p:spPr>
          <a:xfrm>
            <a:off x="1659008" y="4662726"/>
            <a:ext cx="2033675" cy="1260000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D04689-292C-274B-AE54-862D2F93F268}"/>
              </a:ext>
            </a:extLst>
          </p:cNvPr>
          <p:cNvSpPr/>
          <p:nvPr/>
        </p:nvSpPr>
        <p:spPr>
          <a:xfrm>
            <a:off x="1855239" y="5943886"/>
            <a:ext cx="1697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Помещения</a:t>
            </a:r>
            <a:endParaRPr lang="ru-RU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0" name="Рисунок 49" descr="Изображение выглядит как трава, поле, гор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962BA7D-E92A-7941-9126-3E5D4AC185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>
          <a:xfrm>
            <a:off x="4477830" y="4711367"/>
            <a:ext cx="2035928" cy="126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694094-7880-D1FC-AC81-6915D02EAB6D}"/>
              </a:ext>
            </a:extLst>
          </p:cNvPr>
          <p:cNvSpPr/>
          <p:nvPr/>
        </p:nvSpPr>
        <p:spPr>
          <a:xfrm>
            <a:off x="7358505" y="5943886"/>
            <a:ext cx="2063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Гараж/ машиноместо</a:t>
            </a:r>
            <a:endParaRPr lang="ru-RU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679C2C-9472-0148-93BA-C1601C8C8403}"/>
              </a:ext>
            </a:extLst>
          </p:cNvPr>
          <p:cNvSpPr/>
          <p:nvPr/>
        </p:nvSpPr>
        <p:spPr>
          <a:xfrm>
            <a:off x="6987163" y="3467937"/>
            <a:ext cx="1930609" cy="6076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ru-RU" altLang="ru-RU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Загородная недвижимость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86233D-7616-C34C-9265-5CE2DC6E5942}"/>
              </a:ext>
            </a:extLst>
          </p:cNvPr>
          <p:cNvSpPr/>
          <p:nvPr/>
        </p:nvSpPr>
        <p:spPr>
          <a:xfrm>
            <a:off x="2283714" y="3469206"/>
            <a:ext cx="175328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ct val="0"/>
              </a:spcAft>
              <a:buSzPct val="100000"/>
              <a:defRPr/>
            </a:pPr>
            <a:r>
              <a:rPr lang="ru-RU" altLang="ru-RU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Квартиры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0C8279-7303-23C7-C1DC-FDA420294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76" y="164975"/>
            <a:ext cx="793247" cy="8011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9B3F23-94FE-0E77-9174-C691B2503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3103" y="1417794"/>
            <a:ext cx="3058731" cy="19283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4D2432-C518-2FBF-C431-3D7E1B2711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2379"/>
          <a:stretch/>
        </p:blipFill>
        <p:spPr>
          <a:xfrm>
            <a:off x="1659008" y="1417794"/>
            <a:ext cx="3058731" cy="19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E78FE214-BDAB-53FD-F99A-CE52BAF8D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090800"/>
              </p:ext>
            </p:extLst>
          </p:nvPr>
        </p:nvGraphicFramePr>
        <p:xfrm>
          <a:off x="273591" y="1248617"/>
          <a:ext cx="9301730" cy="4266443"/>
        </p:xfrm>
        <a:graphic>
          <a:graphicData uri="http://schemas.openxmlformats.org/drawingml/2006/table">
            <a:tbl>
              <a:tblPr/>
              <a:tblGrid>
                <a:gridCol w="5212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8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4599">
                <a:tc>
                  <a:txBody>
                    <a:bodyPr/>
                    <a:lstStyle/>
                    <a:p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Подсистемы управления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3000"/>
                        </a:lnSpc>
                      </a:pPr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1С:Риэлтор. Управление продажами недвижимости</a:t>
                      </a:r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"</a:t>
                      </a:r>
                      <a:endParaRPr lang="ru-RU" sz="2400" b="1" kern="1200" dirty="0">
                        <a:solidFill>
                          <a:srgbClr val="6B4D83"/>
                        </a:solidFill>
                        <a:latin typeface="Helvetica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4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Базой объектов недвижимости</a:t>
                      </a:r>
                      <a:r>
                        <a:rPr lang="en-US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*</a:t>
                      </a:r>
                      <a:endParaRPr lang="ru-RU" sz="2200" b="0" kern="120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Взаимоотношениями с клиентами </a:t>
                      </a:r>
                      <a:r>
                        <a:rPr lang="en-US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(CRM</a:t>
                      </a: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)</a:t>
                      </a:r>
                      <a:r>
                        <a:rPr lang="en-US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*</a:t>
                      </a:r>
                      <a:endParaRPr lang="ru-RU" altLang="ru-RU" sz="2200" b="0" kern="120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4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Сделками по недвижимости</a:t>
                      </a:r>
                      <a:r>
                        <a:rPr lang="en-US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*</a:t>
                      </a:r>
                      <a:endParaRPr lang="ru-RU" altLang="ru-RU" sz="2200" b="0" kern="120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639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Взаиморасчетами и финансовым результатом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Крест 6">
            <a:extLst>
              <a:ext uri="{FF2B5EF4-FFF2-40B4-BE49-F238E27FC236}">
                <a16:creationId xmlns:a16="http://schemas.microsoft.com/office/drawing/2014/main" id="{5B1FCCC0-78BF-E240-3535-04A41A007127}"/>
              </a:ext>
            </a:extLst>
          </p:cNvPr>
          <p:cNvSpPr>
            <a:spLocks noChangeAspect="1"/>
          </p:cNvSpPr>
          <p:nvPr/>
        </p:nvSpPr>
        <p:spPr>
          <a:xfrm>
            <a:off x="7244706" y="5009543"/>
            <a:ext cx="431995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Крест 7">
            <a:extLst>
              <a:ext uri="{FF2B5EF4-FFF2-40B4-BE49-F238E27FC236}">
                <a16:creationId xmlns:a16="http://schemas.microsoft.com/office/drawing/2014/main" id="{847267CF-9E1C-B488-623D-C04408B56E46}"/>
              </a:ext>
            </a:extLst>
          </p:cNvPr>
          <p:cNvSpPr>
            <a:spLocks noChangeAspect="1"/>
          </p:cNvSpPr>
          <p:nvPr/>
        </p:nvSpPr>
        <p:spPr>
          <a:xfrm>
            <a:off x="7241592" y="2751114"/>
            <a:ext cx="432000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Крест 8">
            <a:extLst>
              <a:ext uri="{FF2B5EF4-FFF2-40B4-BE49-F238E27FC236}">
                <a16:creationId xmlns:a16="http://schemas.microsoft.com/office/drawing/2014/main" id="{26810D10-2362-7C69-9704-AD0C986B0440}"/>
              </a:ext>
            </a:extLst>
          </p:cNvPr>
          <p:cNvSpPr>
            <a:spLocks noChangeAspect="1"/>
          </p:cNvSpPr>
          <p:nvPr/>
        </p:nvSpPr>
        <p:spPr>
          <a:xfrm>
            <a:off x="7241592" y="3468080"/>
            <a:ext cx="432000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Крест 9">
            <a:extLst>
              <a:ext uri="{FF2B5EF4-FFF2-40B4-BE49-F238E27FC236}">
                <a16:creationId xmlns:a16="http://schemas.microsoft.com/office/drawing/2014/main" id="{E84831E9-4888-1925-9174-E038A9E78C2E}"/>
              </a:ext>
            </a:extLst>
          </p:cNvPr>
          <p:cNvSpPr>
            <a:spLocks noChangeAspect="1"/>
          </p:cNvSpPr>
          <p:nvPr/>
        </p:nvSpPr>
        <p:spPr>
          <a:xfrm>
            <a:off x="7241597" y="4275570"/>
            <a:ext cx="431995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F28C6-9B61-7494-34D8-89D30FCDD24E}"/>
              </a:ext>
            </a:extLst>
          </p:cNvPr>
          <p:cNvSpPr txBox="1"/>
          <p:nvPr/>
        </p:nvSpPr>
        <p:spPr>
          <a:xfrm>
            <a:off x="342900" y="5945070"/>
            <a:ext cx="49792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*</a:t>
            </a:r>
            <a:r>
              <a:rPr lang="ru-RU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Подсистема поддерживает 3</a:t>
            </a:r>
            <a:r>
              <a:rPr lang="en-US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D</a:t>
            </a:r>
            <a:endParaRPr lang="ru-RU" sz="2400" b="1" dirty="0">
              <a:solidFill>
                <a:srgbClr val="6B4D83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8635E7EA-256A-2295-5127-0DEE9CFA45D8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СОСТАВ ПОДСИСТЕМ</a:t>
            </a:r>
            <a:endParaRPr lang="ru-RU" sz="2400" dirty="0">
              <a:latin typeface="Helvetica" pitchFamily="2" charset="0"/>
              <a:ea typeface="Geneva" panose="020B05030304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230FA0-061A-AD3D-4F01-32F2B10DC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76" y="164975"/>
            <a:ext cx="793247" cy="8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1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5395AE-C907-859B-A6AC-06C245F29251}"/>
              </a:ext>
            </a:extLst>
          </p:cNvPr>
          <p:cNvSpPr/>
          <p:nvPr/>
        </p:nvSpPr>
        <p:spPr>
          <a:xfrm>
            <a:off x="618013" y="2162142"/>
            <a:ext cx="1064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6B4D83">
                    <a:alpha val="10000"/>
                  </a:srgbClr>
                </a:solidFill>
                <a:latin typeface="Helvetica" pitchFamily="2" charset="0"/>
                <a:cs typeface="Arial" panose="020B0604020202020204" pitchFamily="34" charset="0"/>
              </a:rPr>
              <a:t>Линейка продуктов 1С для управления и продаж недвижимости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6B4D83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BIM 6D </a:t>
            </a:r>
            <a:r>
              <a:rPr lang="ru-RU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и работа с 3</a:t>
            </a:r>
            <a:r>
              <a:rPr lang="en-US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D</a:t>
            </a:r>
            <a:r>
              <a:rPr lang="ru-RU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-моделями</a:t>
            </a:r>
          </a:p>
        </p:txBody>
      </p:sp>
    </p:spTree>
    <p:extLst>
      <p:ext uri="{BB962C8B-B14F-4D97-AF65-F5344CB8AC3E}">
        <p14:creationId xmlns:p14="http://schemas.microsoft.com/office/powerpoint/2010/main" val="1308103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7939419" y="1907273"/>
            <a:ext cx="2519363" cy="2520950"/>
            <a:chOff x="2415391" y="1415324"/>
            <a:chExt cx="1385643" cy="1385643"/>
          </a:xfrm>
        </p:grpSpPr>
        <p:sp>
          <p:nvSpPr>
            <p:cNvPr id="9" name="Овал 8"/>
            <p:cNvSpPr/>
            <p:nvPr/>
          </p:nvSpPr>
          <p:spPr>
            <a:xfrm>
              <a:off x="2415391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>
                <a:latin typeface="Helvetica" pitchFamily="2" charset="0"/>
              </a:endParaRPr>
            </a:p>
          </p:txBody>
        </p:sp>
        <p:sp>
          <p:nvSpPr>
            <p:cNvPr id="13" name="Овал 8"/>
            <p:cNvSpPr/>
            <p:nvPr/>
          </p:nvSpPr>
          <p:spPr>
            <a:xfrm>
              <a:off x="2617955" y="1618633"/>
              <a:ext cx="980515" cy="97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>
                <a:latin typeface="Helvetica" pitchFamily="2" charset="0"/>
              </a:endParaRPr>
            </a:p>
          </p:txBody>
        </p:sp>
      </p:grpSp>
      <p:grpSp>
        <p:nvGrpSpPr>
          <p:cNvPr id="15" name="Группа 18"/>
          <p:cNvGrpSpPr>
            <a:grpSpLocks/>
          </p:cNvGrpSpPr>
          <p:nvPr/>
        </p:nvGrpSpPr>
        <p:grpSpPr bwMode="auto">
          <a:xfrm>
            <a:off x="4787907" y="1907273"/>
            <a:ext cx="2519362" cy="2520950"/>
            <a:chOff x="2415391" y="1415324"/>
            <a:chExt cx="1385643" cy="1385643"/>
          </a:xfrm>
        </p:grpSpPr>
        <p:sp>
          <p:nvSpPr>
            <p:cNvPr id="16" name="Овал 15"/>
            <p:cNvSpPr/>
            <p:nvPr/>
          </p:nvSpPr>
          <p:spPr>
            <a:xfrm>
              <a:off x="2415391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>
                <a:latin typeface="Helvetica" pitchFamily="2" charset="0"/>
              </a:endParaRPr>
            </a:p>
          </p:txBody>
        </p:sp>
        <p:sp>
          <p:nvSpPr>
            <p:cNvPr id="17" name="Овал 8"/>
            <p:cNvSpPr/>
            <p:nvPr/>
          </p:nvSpPr>
          <p:spPr>
            <a:xfrm>
              <a:off x="2617955" y="1618633"/>
              <a:ext cx="980515" cy="97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>
                <a:latin typeface="Helvetica" pitchFamily="2" charset="0"/>
              </a:endParaRPr>
            </a:p>
          </p:txBody>
        </p:sp>
      </p:grpSp>
      <p:grpSp>
        <p:nvGrpSpPr>
          <p:cNvPr id="18" name="Группа 16"/>
          <p:cNvGrpSpPr>
            <a:grpSpLocks/>
          </p:cNvGrpSpPr>
          <p:nvPr/>
        </p:nvGrpSpPr>
        <p:grpSpPr bwMode="auto">
          <a:xfrm>
            <a:off x="1405873" y="1907273"/>
            <a:ext cx="2520950" cy="2520950"/>
            <a:chOff x="1045" y="1415324"/>
            <a:chExt cx="1385643" cy="1385643"/>
          </a:xfrm>
        </p:grpSpPr>
        <p:sp>
          <p:nvSpPr>
            <p:cNvPr id="19" name="Овал 18"/>
            <p:cNvSpPr/>
            <p:nvPr/>
          </p:nvSpPr>
          <p:spPr>
            <a:xfrm>
              <a:off x="1045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>
                <a:latin typeface="Helvetica" pitchFamily="2" charset="0"/>
              </a:endParaRPr>
            </a:p>
          </p:txBody>
        </p:sp>
        <p:sp>
          <p:nvSpPr>
            <p:cNvPr id="20" name="Овал 4"/>
            <p:cNvSpPr/>
            <p:nvPr/>
          </p:nvSpPr>
          <p:spPr>
            <a:xfrm>
              <a:off x="204354" y="1618633"/>
              <a:ext cx="979025" cy="97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>
                <a:latin typeface="Helvetica" pitchFamily="2" charset="0"/>
              </a:endParaRPr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270382" y="4706435"/>
            <a:ext cx="3554412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76752" rIns="90000" bIns="4500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49263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r>
              <a:rPr lang="ru-RU" altLang="ru-RU" sz="2000" b="1" dirty="0">
                <a:solidFill>
                  <a:srgbClr val="22228B"/>
                </a:solidFill>
                <a:latin typeface="Helvetica" pitchFamily="2" charset="0"/>
              </a:rPr>
              <a:t>Учетная база данных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393173" y="4811872"/>
            <a:ext cx="2546350" cy="3907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76752" rIns="90000" bIns="45000" anchor="ctr"/>
          <a:lstStyle>
            <a:lvl1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ea typeface="+mj-ea"/>
                <a:cs typeface="Arial Unicode MS" charset="0"/>
              </a:defRPr>
            </a:lvl1pPr>
            <a:lvl2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>
              <a:defRPr/>
            </a:pPr>
            <a:r>
              <a:rPr lang="ru-RU" alt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alt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ru-RU" alt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-модель</a:t>
            </a:r>
          </a:p>
        </p:txBody>
      </p:sp>
      <p:grpSp>
        <p:nvGrpSpPr>
          <p:cNvPr id="23" name="Группа 17"/>
          <p:cNvGrpSpPr>
            <a:grpSpLocks/>
          </p:cNvGrpSpPr>
          <p:nvPr/>
        </p:nvGrpSpPr>
        <p:grpSpPr bwMode="auto">
          <a:xfrm>
            <a:off x="3955719" y="2796273"/>
            <a:ext cx="849313" cy="850900"/>
            <a:chOff x="1499203" y="1706309"/>
            <a:chExt cx="803673" cy="803673"/>
          </a:xfrm>
        </p:grpSpPr>
        <p:sp>
          <p:nvSpPr>
            <p:cNvPr id="24" name="Плюс 23"/>
            <p:cNvSpPr/>
            <p:nvPr/>
          </p:nvSpPr>
          <p:spPr>
            <a:xfrm>
              <a:off x="1499203" y="1706309"/>
              <a:ext cx="803673" cy="803673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люс 6"/>
            <p:cNvSpPr/>
            <p:nvPr/>
          </p:nvSpPr>
          <p:spPr>
            <a:xfrm>
              <a:off x="1605859" y="2012185"/>
              <a:ext cx="590361" cy="191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2230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1400">
                <a:latin typeface="Helvetica" pitchFamily="2" charset="0"/>
              </a:endParaRPr>
            </a:p>
          </p:txBody>
        </p:sp>
      </p:grpSp>
      <p:grpSp>
        <p:nvGrpSpPr>
          <p:cNvPr id="26" name="Группа 19"/>
          <p:cNvGrpSpPr>
            <a:grpSpLocks/>
          </p:cNvGrpSpPr>
          <p:nvPr/>
        </p:nvGrpSpPr>
        <p:grpSpPr bwMode="auto">
          <a:xfrm>
            <a:off x="7299657" y="2796273"/>
            <a:ext cx="638175" cy="850900"/>
            <a:chOff x="3913549" y="1706309"/>
            <a:chExt cx="803673" cy="803673"/>
          </a:xfrm>
        </p:grpSpPr>
        <p:sp>
          <p:nvSpPr>
            <p:cNvPr id="27" name="Равно 26"/>
            <p:cNvSpPr/>
            <p:nvPr/>
          </p:nvSpPr>
          <p:spPr>
            <a:xfrm>
              <a:off x="3913549" y="1706309"/>
              <a:ext cx="803673" cy="803673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Равно 10"/>
            <p:cNvSpPr/>
            <p:nvPr/>
          </p:nvSpPr>
          <p:spPr>
            <a:xfrm>
              <a:off x="4019505" y="1871242"/>
              <a:ext cx="591759" cy="4738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3500">
                <a:latin typeface="Helvetica" pitchFamily="2" charset="0"/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392650" y="4835022"/>
            <a:ext cx="1612900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76752" rIns="90000" bIns="45000" anchor="ctr"/>
          <a:lstStyle>
            <a:lvl1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ea typeface="+mj-ea"/>
                <a:cs typeface="Arial Unicode MS" charset="0"/>
              </a:defRPr>
            </a:lvl1pPr>
            <a:lvl2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>
              <a:defRPr/>
            </a:pPr>
            <a:r>
              <a:rPr lang="en-US" alt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BIM 6D</a:t>
            </a:r>
            <a:endParaRPr lang="ru-RU" altLang="ru-RU" sz="2000" dirty="0">
              <a:solidFill>
                <a:srgbClr val="22228B"/>
              </a:solidFill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21" y="2248379"/>
            <a:ext cx="1814159" cy="1814159"/>
          </a:xfrm>
          <a:prstGeom prst="rect">
            <a:avLst/>
          </a:prstGeom>
        </p:spPr>
      </p:pic>
      <p:sp>
        <p:nvSpPr>
          <p:cNvPr id="35" name="Прямоугольник с двумя усеченными соседними углами 34">
            <a:extLst>
              <a:ext uri="{FF2B5EF4-FFF2-40B4-BE49-F238E27FC236}">
                <a16:creationId xmlns:a16="http://schemas.microsoft.com/office/drawing/2014/main" id="{9015C1B6-EEE8-9D48-B5E0-14A19589CAA8}"/>
              </a:ext>
            </a:extLst>
          </p:cNvPr>
          <p:cNvSpPr/>
          <p:nvPr/>
        </p:nvSpPr>
        <p:spPr>
          <a:xfrm rot="5400000">
            <a:off x="5201480" y="-4658140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altLang="ru-RU" sz="2200" b="1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КОМПОНЕНТЫ </a:t>
            </a:r>
            <a:r>
              <a:rPr lang="en-US" altLang="ru-RU" sz="2400" b="1" dirty="0">
                <a:solidFill>
                  <a:schemeClr val="bg1"/>
                </a:solidFill>
                <a:latin typeface="Helvetica" pitchFamily="2" charset="0"/>
              </a:rPr>
              <a:t>BIM 6D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 «ТЕОРИЯ»</a:t>
            </a:r>
            <a:endParaRPr lang="ru-RU" altLang="ru-RU" sz="23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Рисунок 2" descr="Значок &quot;Вопросительный знак&quot; со сплошной заливкой">
            <a:extLst>
              <a:ext uri="{FF2B5EF4-FFF2-40B4-BE49-F238E27FC236}">
                <a16:creationId xmlns:a16="http://schemas.microsoft.com/office/drawing/2014/main" id="{49B2CA8F-08DA-E61D-0631-7DA92878C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9876" y="2425987"/>
            <a:ext cx="1483519" cy="1483519"/>
          </a:xfrm>
          <a:prstGeom prst="rect">
            <a:avLst/>
          </a:prstGeom>
        </p:spPr>
      </p:pic>
      <p:pic>
        <p:nvPicPr>
          <p:cNvPr id="29" name="Рисунок 28" descr="Значок &quot;Вопросительный знак&quot; со сплошной заливкой">
            <a:extLst>
              <a:ext uri="{FF2B5EF4-FFF2-40B4-BE49-F238E27FC236}">
                <a16:creationId xmlns:a16="http://schemas.microsoft.com/office/drawing/2014/main" id="{72380977-E7BA-3CBD-5AEA-612A31003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5828" y="2413698"/>
            <a:ext cx="1483519" cy="14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7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с двумя усеченными соседними углами 34">
            <a:extLst>
              <a:ext uri="{FF2B5EF4-FFF2-40B4-BE49-F238E27FC236}">
                <a16:creationId xmlns:a16="http://schemas.microsoft.com/office/drawing/2014/main" id="{9015C1B6-EEE8-9D48-B5E0-14A19589CAA8}"/>
              </a:ext>
            </a:extLst>
          </p:cNvPr>
          <p:cNvSpPr/>
          <p:nvPr/>
        </p:nvSpPr>
        <p:spPr>
          <a:xfrm rot="5400000">
            <a:off x="5201480" y="-4658140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altLang="ru-RU" sz="2200" b="1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ИНСТРУМЕНТ СОЗДАНИЯ МОДЕЛИ – </a:t>
            </a:r>
            <a:r>
              <a:rPr lang="en-US" altLang="ru-RU" sz="2400" b="1" dirty="0">
                <a:solidFill>
                  <a:schemeClr val="bg1"/>
                </a:solidFill>
                <a:latin typeface="Helvetica" pitchFamily="2" charset="0"/>
              </a:rPr>
              <a:t>RENGA</a:t>
            </a:r>
            <a:endParaRPr lang="ru-RU" altLang="ru-RU" sz="23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5730AD37-6BC4-4545-BAD4-E4C39EBEC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93" y="1296572"/>
            <a:ext cx="9892221" cy="10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50540" indent="-342900">
              <a:spcBef>
                <a:spcPct val="50000"/>
              </a:spcBef>
              <a:spcAft>
                <a:spcPts val="1423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altLang="ru-RU" sz="2200" dirty="0">
                <a:solidFill>
                  <a:srgbClr val="22228B"/>
                </a:solidFill>
                <a:latin typeface="Helvetica" pitchFamily="2" charset="0"/>
              </a:rPr>
              <a:t>Массовый инструмент для BIM на этапе проектирования</a:t>
            </a:r>
          </a:p>
          <a:p>
            <a:pPr marL="450540" indent="-342900">
              <a:spcBef>
                <a:spcPct val="50000"/>
              </a:spcBef>
              <a:spcAft>
                <a:spcPts val="1423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altLang="ru-RU" sz="2200" dirty="0">
                <a:solidFill>
                  <a:srgbClr val="22228B"/>
                </a:solidFill>
                <a:latin typeface="Helvetica" pitchFamily="2" charset="0"/>
              </a:rPr>
              <a:t>Соответствует национальным стандартам</a:t>
            </a:r>
          </a:p>
        </p:txBody>
      </p:sp>
      <p:pic>
        <p:nvPicPr>
          <p:cNvPr id="33" name="Рисунок 5">
            <a:extLst>
              <a:ext uri="{FF2B5EF4-FFF2-40B4-BE49-F238E27FC236}">
                <a16:creationId xmlns:a16="http://schemas.microsoft.com/office/drawing/2014/main" id="{2682F0DA-6897-4245-8A6E-C8A205C53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b="27586"/>
          <a:stretch>
            <a:fillRect/>
          </a:stretch>
        </p:blipFill>
        <p:spPr bwMode="auto">
          <a:xfrm>
            <a:off x="6453484" y="2628166"/>
            <a:ext cx="4506065" cy="355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A59381A3-AE4C-1D4C-A84F-03C86E19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" b="4689"/>
          <a:stretch>
            <a:fillRect/>
          </a:stretch>
        </p:blipFill>
        <p:spPr bwMode="auto">
          <a:xfrm>
            <a:off x="1067327" y="2628166"/>
            <a:ext cx="4031264" cy="405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r="4102" b="46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3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с двумя усеченными соседними углами 34">
            <a:extLst>
              <a:ext uri="{FF2B5EF4-FFF2-40B4-BE49-F238E27FC236}">
                <a16:creationId xmlns:a16="http://schemas.microsoft.com/office/drawing/2014/main" id="{9015C1B6-EEE8-9D48-B5E0-14A19589CAA8}"/>
              </a:ext>
            </a:extLst>
          </p:cNvPr>
          <p:cNvSpPr/>
          <p:nvPr/>
        </p:nvSpPr>
        <p:spPr>
          <a:xfrm rot="5400000">
            <a:off x="5201480" y="-4658140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altLang="ru-RU" sz="2200" b="1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ru-RU" altLang="ru-RU" sz="2200" b="1" dirty="0">
                <a:solidFill>
                  <a:schemeClr val="bg1"/>
                </a:solidFill>
                <a:latin typeface="Helvetica" pitchFamily="2" charset="0"/>
              </a:rPr>
              <a:t>ИНСТРУМЕНТ ДЛЯ СОЗДАНИЯ БАЗЫ ДАННЫХ – ПРОДУКТЫ ЭЛИАС</a:t>
            </a: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5730AD37-6BC4-4545-BAD4-E4C39EBEC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34" y="1223398"/>
            <a:ext cx="11475330" cy="173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450540" indent="-342900">
              <a:spcBef>
                <a:spcPct val="50000"/>
              </a:spcBef>
              <a:spcAft>
                <a:spcPts val="1423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altLang="ru-RU" sz="2200" dirty="0">
                <a:solidFill>
                  <a:srgbClr val="22228B"/>
                </a:solidFill>
                <a:latin typeface="Helvetica" pitchFamily="2" charset="0"/>
              </a:rPr>
              <a:t>Отраслевые продукты для управления недвижимостью разных типов</a:t>
            </a:r>
            <a:endParaRPr lang="en-US" altLang="ru-RU" sz="2200" dirty="0">
              <a:solidFill>
                <a:srgbClr val="22228B"/>
              </a:solidFill>
              <a:latin typeface="Helvetica" pitchFamily="2" charset="0"/>
            </a:endParaRPr>
          </a:p>
          <a:p>
            <a:pPr marL="450540" indent="-342900">
              <a:spcBef>
                <a:spcPct val="50000"/>
              </a:spcBef>
              <a:spcAft>
                <a:spcPts val="1423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altLang="ru-RU" sz="2200" dirty="0">
                <a:solidFill>
                  <a:srgbClr val="22228B"/>
                </a:solidFill>
                <a:latin typeface="Helvetica" pitchFamily="2" charset="0"/>
              </a:rPr>
              <a:t>Соответствуют законодательным нормам и национальным стандартам</a:t>
            </a:r>
          </a:p>
          <a:p>
            <a:pPr marL="450540" indent="-342900">
              <a:spcBef>
                <a:spcPct val="50000"/>
              </a:spcBef>
              <a:spcAft>
                <a:spcPts val="1423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altLang="ru-RU" sz="2200" dirty="0">
                <a:solidFill>
                  <a:srgbClr val="22228B"/>
                </a:solidFill>
                <a:latin typeface="Helvetica" pitchFamily="2" charset="0"/>
              </a:rPr>
              <a:t>Взаимодействуют с 3</a:t>
            </a:r>
            <a:r>
              <a:rPr lang="en-US" altLang="ru-RU" sz="2200" dirty="0">
                <a:solidFill>
                  <a:srgbClr val="22228B"/>
                </a:solidFill>
                <a:latin typeface="Helvetica" pitchFamily="2" charset="0"/>
              </a:rPr>
              <a:t>D-</a:t>
            </a:r>
            <a:r>
              <a:rPr lang="ru-RU" altLang="ru-RU" sz="2200" dirty="0">
                <a:solidFill>
                  <a:srgbClr val="22228B"/>
                </a:solidFill>
                <a:latin typeface="Helvetica" pitchFamily="2" charset="0"/>
              </a:rPr>
              <a:t>моделью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8C2D953-1487-A04B-AAC2-A8ACF88B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44" y="3592174"/>
            <a:ext cx="1204163" cy="121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8AD5C062-A3B6-A447-B798-670C5E38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09" y="3529328"/>
            <a:ext cx="1366345" cy="134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3E495-DC2B-9640-83BA-111A5D2BFEB9}"/>
              </a:ext>
            </a:extLst>
          </p:cNvPr>
          <p:cNvSpPr txBox="1"/>
          <p:nvPr/>
        </p:nvSpPr>
        <p:spPr>
          <a:xfrm>
            <a:off x="-506917" y="4929130"/>
            <a:ext cx="5040084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20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"1С:Аренда и управление недвижимостью"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700FEA-DBB6-E748-8470-AE439832524B}"/>
              </a:ext>
            </a:extLst>
          </p:cNvPr>
          <p:cNvSpPr/>
          <p:nvPr/>
        </p:nvSpPr>
        <p:spPr>
          <a:xfrm>
            <a:off x="3575958" y="4929130"/>
            <a:ext cx="5040084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20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"1С:Управление недвижимостью 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20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и арендой КОРП"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660A45-F1F2-7AF8-F841-CFCE0A5A6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956" y="3582527"/>
            <a:ext cx="1224000" cy="1236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23A3C7-A028-2D94-B290-BA12CB125C17}"/>
              </a:ext>
            </a:extLst>
          </p:cNvPr>
          <p:cNvSpPr txBox="1"/>
          <p:nvPr/>
        </p:nvSpPr>
        <p:spPr>
          <a:xfrm>
            <a:off x="8044956" y="4855263"/>
            <a:ext cx="42479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 </a:t>
            </a:r>
            <a:r>
              <a:rPr lang="ru-RU" sz="20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«1С:Риэлтор. Продажи недвижимости»</a:t>
            </a:r>
          </a:p>
        </p:txBody>
      </p:sp>
    </p:spTree>
    <p:extLst>
      <p:ext uri="{BB962C8B-B14F-4D97-AF65-F5344CB8AC3E}">
        <p14:creationId xmlns:p14="http://schemas.microsoft.com/office/powerpoint/2010/main" val="147146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7914346" y="1878917"/>
            <a:ext cx="2519363" cy="2520950"/>
            <a:chOff x="2415391" y="1415324"/>
            <a:chExt cx="1385643" cy="1385643"/>
          </a:xfrm>
        </p:grpSpPr>
        <p:sp>
          <p:nvSpPr>
            <p:cNvPr id="9" name="Овал 8"/>
            <p:cNvSpPr/>
            <p:nvPr/>
          </p:nvSpPr>
          <p:spPr>
            <a:xfrm>
              <a:off x="2415391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>
                <a:latin typeface="Helvetica" pitchFamily="2" charset="0"/>
              </a:endParaRPr>
            </a:p>
          </p:txBody>
        </p:sp>
        <p:sp>
          <p:nvSpPr>
            <p:cNvPr id="13" name="Овал 8"/>
            <p:cNvSpPr/>
            <p:nvPr/>
          </p:nvSpPr>
          <p:spPr>
            <a:xfrm>
              <a:off x="2617955" y="1618633"/>
              <a:ext cx="980515" cy="97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>
                <a:latin typeface="Helvetica" pitchFamily="2" charset="0"/>
              </a:endParaRPr>
            </a:p>
          </p:txBody>
        </p:sp>
      </p:grpSp>
      <p:grpSp>
        <p:nvGrpSpPr>
          <p:cNvPr id="15" name="Группа 18"/>
          <p:cNvGrpSpPr>
            <a:grpSpLocks/>
          </p:cNvGrpSpPr>
          <p:nvPr/>
        </p:nvGrpSpPr>
        <p:grpSpPr bwMode="auto">
          <a:xfrm>
            <a:off x="4762834" y="1878917"/>
            <a:ext cx="2519362" cy="2520950"/>
            <a:chOff x="2415391" y="1415324"/>
            <a:chExt cx="1385643" cy="1385643"/>
          </a:xfrm>
        </p:grpSpPr>
        <p:sp>
          <p:nvSpPr>
            <p:cNvPr id="16" name="Овал 15"/>
            <p:cNvSpPr/>
            <p:nvPr/>
          </p:nvSpPr>
          <p:spPr>
            <a:xfrm>
              <a:off x="2415391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>
                <a:latin typeface="Helvetica" pitchFamily="2" charset="0"/>
              </a:endParaRPr>
            </a:p>
          </p:txBody>
        </p:sp>
        <p:sp>
          <p:nvSpPr>
            <p:cNvPr id="17" name="Овал 8"/>
            <p:cNvSpPr/>
            <p:nvPr/>
          </p:nvSpPr>
          <p:spPr>
            <a:xfrm>
              <a:off x="2617955" y="1618633"/>
              <a:ext cx="980515" cy="97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>
                <a:latin typeface="Helvetica" pitchFamily="2" charset="0"/>
              </a:endParaRPr>
            </a:p>
          </p:txBody>
        </p:sp>
      </p:grpSp>
      <p:grpSp>
        <p:nvGrpSpPr>
          <p:cNvPr id="18" name="Группа 16"/>
          <p:cNvGrpSpPr>
            <a:grpSpLocks/>
          </p:cNvGrpSpPr>
          <p:nvPr/>
        </p:nvGrpSpPr>
        <p:grpSpPr bwMode="auto">
          <a:xfrm>
            <a:off x="1380800" y="1878917"/>
            <a:ext cx="2520950" cy="2520950"/>
            <a:chOff x="1045" y="1415324"/>
            <a:chExt cx="1385643" cy="1385643"/>
          </a:xfrm>
        </p:grpSpPr>
        <p:sp>
          <p:nvSpPr>
            <p:cNvPr id="19" name="Овал 18"/>
            <p:cNvSpPr/>
            <p:nvPr/>
          </p:nvSpPr>
          <p:spPr>
            <a:xfrm>
              <a:off x="1045" y="1415324"/>
              <a:ext cx="1385643" cy="1385643"/>
            </a:xfrm>
            <a:prstGeom prst="ellipse">
              <a:avLst/>
            </a:prstGeom>
            <a:solidFill>
              <a:srgbClr val="161430">
                <a:alpha val="7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>
                <a:latin typeface="Helvetica" pitchFamily="2" charset="0"/>
              </a:endParaRPr>
            </a:p>
          </p:txBody>
        </p:sp>
        <p:sp>
          <p:nvSpPr>
            <p:cNvPr id="20" name="Овал 4"/>
            <p:cNvSpPr/>
            <p:nvPr/>
          </p:nvSpPr>
          <p:spPr>
            <a:xfrm>
              <a:off x="204354" y="1618633"/>
              <a:ext cx="979025" cy="979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10223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2300" dirty="0">
                <a:latin typeface="Helvetica" pitchFamily="2" charset="0"/>
              </a:endParaRPr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245309" y="5145125"/>
            <a:ext cx="3554412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76752" rIns="90000" bIns="4500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49263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r>
              <a:rPr lang="ru-RU" altLang="ru-RU" sz="2000" b="1" dirty="0">
                <a:solidFill>
                  <a:srgbClr val="22228B"/>
                </a:solidFill>
                <a:latin typeface="Helvetica" pitchFamily="2" charset="0"/>
              </a:rPr>
              <a:t>1С:Аренда и управление недвижимостью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368100" y="4678079"/>
            <a:ext cx="2546350" cy="3907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76752" rIns="90000" bIns="45000" anchor="ctr"/>
          <a:lstStyle>
            <a:lvl1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ea typeface="+mj-ea"/>
                <a:cs typeface="Arial Unicode MS" charset="0"/>
              </a:defRPr>
            </a:lvl1pPr>
            <a:lvl2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>
              <a:defRPr/>
            </a:pPr>
            <a:r>
              <a:rPr lang="en-US" alt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Renga</a:t>
            </a:r>
            <a:endParaRPr lang="ru-RU" altLang="ru-RU" sz="2000" dirty="0">
              <a:solidFill>
                <a:srgbClr val="22228B"/>
              </a:solidFill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3" name="Группа 17"/>
          <p:cNvGrpSpPr>
            <a:grpSpLocks/>
          </p:cNvGrpSpPr>
          <p:nvPr/>
        </p:nvGrpSpPr>
        <p:grpSpPr bwMode="auto">
          <a:xfrm>
            <a:off x="3930646" y="2767917"/>
            <a:ext cx="849313" cy="850900"/>
            <a:chOff x="1499203" y="1706309"/>
            <a:chExt cx="803673" cy="803673"/>
          </a:xfrm>
        </p:grpSpPr>
        <p:sp>
          <p:nvSpPr>
            <p:cNvPr id="24" name="Плюс 23"/>
            <p:cNvSpPr/>
            <p:nvPr/>
          </p:nvSpPr>
          <p:spPr>
            <a:xfrm>
              <a:off x="1499203" y="1706309"/>
              <a:ext cx="803673" cy="803673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люс 6"/>
            <p:cNvSpPr/>
            <p:nvPr/>
          </p:nvSpPr>
          <p:spPr>
            <a:xfrm>
              <a:off x="1605859" y="2012185"/>
              <a:ext cx="590361" cy="191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2230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1400">
                <a:latin typeface="Helvetica" pitchFamily="2" charset="0"/>
              </a:endParaRPr>
            </a:p>
          </p:txBody>
        </p:sp>
      </p:grpSp>
      <p:grpSp>
        <p:nvGrpSpPr>
          <p:cNvPr id="26" name="Группа 19"/>
          <p:cNvGrpSpPr>
            <a:grpSpLocks/>
          </p:cNvGrpSpPr>
          <p:nvPr/>
        </p:nvGrpSpPr>
        <p:grpSpPr bwMode="auto">
          <a:xfrm>
            <a:off x="7274584" y="2767917"/>
            <a:ext cx="638175" cy="850900"/>
            <a:chOff x="3913549" y="1706309"/>
            <a:chExt cx="803673" cy="803673"/>
          </a:xfrm>
        </p:grpSpPr>
        <p:sp>
          <p:nvSpPr>
            <p:cNvPr id="27" name="Равно 26"/>
            <p:cNvSpPr/>
            <p:nvPr/>
          </p:nvSpPr>
          <p:spPr>
            <a:xfrm>
              <a:off x="3913549" y="1706309"/>
              <a:ext cx="803673" cy="803673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Равно 10"/>
            <p:cNvSpPr/>
            <p:nvPr/>
          </p:nvSpPr>
          <p:spPr>
            <a:xfrm>
              <a:off x="4019505" y="1871242"/>
              <a:ext cx="591759" cy="4738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eaLnBrk="1">
                <a:lnSpc>
                  <a:spcPct val="90000"/>
                </a:lnSpc>
                <a:spcAft>
                  <a:spcPct val="3500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 sz="3500">
                <a:latin typeface="Helvetica" pitchFamily="2" charset="0"/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367577" y="4678079"/>
            <a:ext cx="1612900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76752" rIns="90000" bIns="45000" anchor="ctr"/>
          <a:lstStyle>
            <a:lvl1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ea typeface="+mj-ea"/>
                <a:cs typeface="Arial Unicode MS" charset="0"/>
              </a:defRPr>
            </a:lvl1pPr>
            <a:lvl2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algn="r" defTabSz="449263" rtl="0" eaLnBrk="0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algn="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100" b="1"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>
              <a:defRPr/>
            </a:pPr>
            <a:r>
              <a:rPr lang="en-US" alt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BIM 6D</a:t>
            </a:r>
            <a:endParaRPr lang="ru-RU" altLang="ru-RU" sz="2000" dirty="0">
              <a:solidFill>
                <a:srgbClr val="22228B"/>
              </a:solidFill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1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26" y="2399617"/>
            <a:ext cx="145891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3890034" y="4495589"/>
            <a:ext cx="439261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76752" rIns="90000" bIns="4500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449263" fontAlgn="base" hangingPunct="0">
              <a:lnSpc>
                <a:spcPct val="79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2000" b="1" dirty="0">
                <a:solidFill>
                  <a:srgbClr val="22228B"/>
                </a:solidFill>
                <a:latin typeface="Helvetica" pitchFamily="2" charset="0"/>
              </a:rPr>
              <a:t>1С:Управление недвижимостью и арендой КОРП</a:t>
            </a:r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15" y="2463117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48" y="2220023"/>
            <a:ext cx="1814159" cy="1814159"/>
          </a:xfrm>
          <a:prstGeom prst="rect">
            <a:avLst/>
          </a:prstGeom>
        </p:spPr>
      </p:pic>
      <p:sp>
        <p:nvSpPr>
          <p:cNvPr id="35" name="Прямоугольник с двумя усеченными соседними углами 34">
            <a:extLst>
              <a:ext uri="{FF2B5EF4-FFF2-40B4-BE49-F238E27FC236}">
                <a16:creationId xmlns:a16="http://schemas.microsoft.com/office/drawing/2014/main" id="{9015C1B6-EEE8-9D48-B5E0-14A19589CAA8}"/>
              </a:ext>
            </a:extLst>
          </p:cNvPr>
          <p:cNvSpPr/>
          <p:nvPr/>
        </p:nvSpPr>
        <p:spPr>
          <a:xfrm rot="5400000">
            <a:off x="5201480" y="-4658140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altLang="ru-RU" sz="2200" b="1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ИТОГ: КОМПОНЕНТЫ </a:t>
            </a:r>
            <a:r>
              <a:rPr lang="en-US" altLang="ru-RU" sz="2400" b="1" dirty="0">
                <a:solidFill>
                  <a:schemeClr val="bg1"/>
                </a:solidFill>
                <a:latin typeface="Helvetica" pitchFamily="2" charset="0"/>
              </a:rPr>
              <a:t>BIM 6D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 «ПРАКТИКА»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5D42D-BE13-0641-AE18-5E0523782451}"/>
              </a:ext>
            </a:extLst>
          </p:cNvPr>
          <p:cNvSpPr txBox="1"/>
          <p:nvPr/>
        </p:nvSpPr>
        <p:spPr>
          <a:xfrm>
            <a:off x="3890034" y="5792309"/>
            <a:ext cx="42479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 </a:t>
            </a:r>
            <a:r>
              <a:rPr lang="ru-RU" sz="20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«1С:Риэлтор. Продажи недвижимости»</a:t>
            </a:r>
          </a:p>
        </p:txBody>
      </p:sp>
    </p:spTree>
    <p:extLst>
      <p:ext uri="{BB962C8B-B14F-4D97-AF65-F5344CB8AC3E}">
        <p14:creationId xmlns:p14="http://schemas.microsoft.com/office/powerpoint/2010/main" val="2265618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36C574A1-A033-9AB5-63EC-59DE0118D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90" y="2905503"/>
            <a:ext cx="2547716" cy="40965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A53A9-0996-2667-59B1-1649010B9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688" y="1146755"/>
            <a:ext cx="3509320" cy="369201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5" name="Прямоугольник с двумя усеченными соседними углами 34">
            <a:extLst>
              <a:ext uri="{FF2B5EF4-FFF2-40B4-BE49-F238E27FC236}">
                <a16:creationId xmlns:a16="http://schemas.microsoft.com/office/drawing/2014/main" id="{9015C1B6-EEE8-9D48-B5E0-14A19589CAA8}"/>
              </a:ext>
            </a:extLst>
          </p:cNvPr>
          <p:cNvSpPr/>
          <p:nvPr/>
        </p:nvSpPr>
        <p:spPr>
          <a:xfrm rot="5400000">
            <a:off x="5201480" y="-4658140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altLang="ru-RU" sz="2200" b="1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ПОДСИСТЕМА </a:t>
            </a:r>
            <a:r>
              <a:rPr lang="en-US" altLang="ru-RU" sz="2400" b="1" dirty="0">
                <a:solidFill>
                  <a:schemeClr val="bg1"/>
                </a:solidFill>
                <a:latin typeface="Helvetica" pitchFamily="2" charset="0"/>
              </a:rPr>
              <a:t>3D-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ВИЗУАЛИЗАЦИИ. ВОЗМОЖНОСТИ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E316A72-5631-F649-BE3C-C02366B5B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3" y="1261739"/>
            <a:ext cx="9001401" cy="30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0540" indent="-342900"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Загрузка 3</a:t>
            </a:r>
            <a:r>
              <a:rPr lang="en-US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-моделей зданий и поэтажных планов из «</a:t>
            </a:r>
            <a:r>
              <a:rPr lang="en-US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Renga</a:t>
            </a: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pPr marL="450540" indent="-342900"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Сопоставление элементов модели с объектами системы</a:t>
            </a:r>
          </a:p>
          <a:p>
            <a:pPr marL="450540" indent="-342900"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Управление цветовым  оформлением элементов модели</a:t>
            </a:r>
          </a:p>
          <a:p>
            <a:pPr marL="450540" indent="-342900"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Оперативный поиск помещений и оборудования на плане</a:t>
            </a:r>
          </a:p>
          <a:p>
            <a:pPr marL="450540" indent="-342900"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Отображение данных по помещениям на модели</a:t>
            </a:r>
          </a:p>
          <a:p>
            <a:pPr marL="450540" indent="-342900"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alt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Интерактивная работа с моделью в окне 1С</a:t>
            </a:r>
          </a:p>
          <a:p>
            <a:pPr marL="450540" indent="-342900"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22228B"/>
              </a:buClr>
              <a:buSzPct val="70000"/>
              <a:buFont typeface="Wingdings" pitchFamily="2" charset="2"/>
              <a:buChar char="q"/>
            </a:pP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Публикация 3</a:t>
            </a:r>
            <a:r>
              <a:rPr lang="en-US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ru-RU" sz="2000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-модели на сайте компании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2FA6C4-8D73-E05F-1BE0-70446F544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7" y="4281027"/>
            <a:ext cx="3631015" cy="256260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Выгнутая вправо стрелка 3">
            <a:extLst>
              <a:ext uri="{FF2B5EF4-FFF2-40B4-BE49-F238E27FC236}">
                <a16:creationId xmlns:a16="http://schemas.microsoft.com/office/drawing/2014/main" id="{6F07F97E-CE0D-1146-10C8-A3AE086610ED}"/>
              </a:ext>
            </a:extLst>
          </p:cNvPr>
          <p:cNvSpPr/>
          <p:nvPr/>
        </p:nvSpPr>
        <p:spPr>
          <a:xfrm rot="15038386">
            <a:off x="9510430" y="4428991"/>
            <a:ext cx="615871" cy="2235267"/>
          </a:xfrm>
          <a:prstGeom prst="curvedLeftArrow">
            <a:avLst>
              <a:gd name="adj1" fmla="val 25000"/>
              <a:gd name="adj2" fmla="val 49125"/>
              <a:gd name="adj3" fmla="val 25000"/>
            </a:avLst>
          </a:prstGeom>
          <a:solidFill>
            <a:srgbClr val="22228B"/>
          </a:solidFill>
          <a:ln>
            <a:solidFill>
              <a:srgbClr val="22228B"/>
            </a:solidFill>
          </a:ln>
          <a:scene3d>
            <a:camera prst="perspectiveLeft">
              <a:rot lat="1080000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126F7A66-33B0-5D23-B824-6CE0954CB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075" y="5660508"/>
            <a:ext cx="829845" cy="44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6000" rIns="0" bIns="0"/>
          <a:lstStyle>
            <a:lvl1pPr marL="406400" indent="-30162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22228B"/>
              </a:buClr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</a:pPr>
            <a:r>
              <a:rPr lang="en-US" altLang="ru-RU" sz="2000" b="1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Renga</a:t>
            </a:r>
            <a:endParaRPr lang="ru-RU" altLang="ru-RU" sz="2000" b="1" dirty="0">
              <a:solidFill>
                <a:srgbClr val="22228B"/>
              </a:solidFill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D55661D2-359D-D840-FF2F-2A82E28F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038" y="5191797"/>
            <a:ext cx="447677" cy="44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6000" rIns="0" bIns="0"/>
          <a:lstStyle>
            <a:lvl1pPr marL="406400" indent="-30162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22228B"/>
              </a:buClr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</a:pPr>
            <a:r>
              <a:rPr lang="ru-RU" altLang="ru-RU" sz="2000" b="1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1С</a:t>
            </a:r>
          </a:p>
        </p:txBody>
      </p:sp>
      <p:sp>
        <p:nvSpPr>
          <p:cNvPr id="9" name="Выгнутая вправо стрелка 8">
            <a:extLst>
              <a:ext uri="{FF2B5EF4-FFF2-40B4-BE49-F238E27FC236}">
                <a16:creationId xmlns:a16="http://schemas.microsoft.com/office/drawing/2014/main" id="{09F6F89A-7AD0-4EF0-650C-6231B873DA1D}"/>
              </a:ext>
            </a:extLst>
          </p:cNvPr>
          <p:cNvSpPr/>
          <p:nvPr/>
        </p:nvSpPr>
        <p:spPr>
          <a:xfrm rot="15385540">
            <a:off x="4850708" y="3956980"/>
            <a:ext cx="615871" cy="2235267"/>
          </a:xfrm>
          <a:prstGeom prst="curvedLeftArrow">
            <a:avLst>
              <a:gd name="adj1" fmla="val 25000"/>
              <a:gd name="adj2" fmla="val 49125"/>
              <a:gd name="adj3" fmla="val 25000"/>
            </a:avLst>
          </a:prstGeom>
          <a:solidFill>
            <a:srgbClr val="22228B"/>
          </a:solidFill>
          <a:ln>
            <a:solidFill>
              <a:srgbClr val="22228B"/>
            </a:solidFill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268A24A8-3507-8723-967C-31AC4FACC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606" y="5319784"/>
            <a:ext cx="447677" cy="44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6000" rIns="0" bIns="0"/>
          <a:lstStyle>
            <a:lvl1pPr marL="406400" indent="-30162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22228B"/>
              </a:buClr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</a:pPr>
            <a:r>
              <a:rPr lang="ru-RU" altLang="ru-RU" sz="2000" b="1" dirty="0">
                <a:solidFill>
                  <a:srgbClr val="22228B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1С</a:t>
            </a:r>
          </a:p>
        </p:txBody>
      </p:sp>
    </p:spTree>
    <p:extLst>
      <p:ext uri="{BB962C8B-B14F-4D97-AF65-F5344CB8AC3E}">
        <p14:creationId xmlns:p14="http://schemas.microsoft.com/office/powerpoint/2010/main" val="290998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усеченными соседними углами 8">
            <a:extLst>
              <a:ext uri="{FF2B5EF4-FFF2-40B4-BE49-F238E27FC236}">
                <a16:creationId xmlns:a16="http://schemas.microsoft.com/office/drawing/2014/main" id="{0F6AB75D-FCD7-3545-85C1-467056D9CBD1}"/>
              </a:ext>
            </a:extLst>
          </p:cNvPr>
          <p:cNvSpPr/>
          <p:nvPr/>
        </p:nvSpPr>
        <p:spPr>
          <a:xfrm rot="5400000">
            <a:off x="5227200" y="-4928400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altLang="ru-RU" sz="2200" b="1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</a:rPr>
              <a:t>СТАТИСТИКА</a:t>
            </a:r>
            <a:endParaRPr lang="ru-RU" altLang="ru-RU" sz="23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3B6B2CF5-2590-E949-AC1B-90C64EB6E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62" y="4999291"/>
            <a:ext cx="9502814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80000"/>
              </a:spcBef>
              <a:buClr>
                <a:srgbClr val="553B11"/>
              </a:buClr>
              <a:buBlip>
                <a:blip r:embed="rId4"/>
              </a:buBlip>
              <a:defRPr sz="2400">
                <a:solidFill>
                  <a:srgbClr val="CC3300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38F5D"/>
              </a:buClr>
              <a:buFont typeface="Wingdings" pitchFamily="2" charset="2"/>
              <a:buBlip>
                <a:blip r:embed="rId5"/>
              </a:buBlip>
              <a:defRPr sz="2000" b="1">
                <a:solidFill>
                  <a:srgbClr val="CCCC00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Blip>
                <a:blip r:embed="rId6"/>
              </a:buBlip>
              <a:defRPr sz="2400" b="1" i="1">
                <a:solidFill>
                  <a:srgbClr val="937E49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3000"/>
              </a:lnSpc>
              <a:spcBef>
                <a:spcPct val="50000"/>
              </a:spcBef>
              <a:buClrTx/>
              <a:buSzPct val="100000"/>
              <a:buFontTx/>
              <a:buNone/>
              <a:defRPr/>
            </a:pPr>
            <a:r>
              <a:rPr lang="ru-RU" altLang="ru-RU" sz="1800" dirty="0">
                <a:solidFill>
                  <a:srgbClr val="22228B"/>
                </a:solidFill>
                <a:latin typeface="Helvetica" pitchFamily="2" charset="0"/>
                <a:ea typeface="+mj-ea"/>
                <a:cs typeface="Helvetica" panose="020B0604020202020204" pitchFamily="34" charset="0"/>
              </a:rPr>
              <a:t>Решениям</a:t>
            </a:r>
            <a:r>
              <a:rPr lang="ru-RU" altLang="ru-RU" sz="1800" b="1" dirty="0">
                <a:solidFill>
                  <a:srgbClr val="B14813"/>
                </a:solidFill>
                <a:latin typeface="Helvetica" pitchFamily="2" charset="0"/>
                <a:cs typeface="Helvetica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22228B"/>
                </a:solidFill>
                <a:latin typeface="Helvetica" pitchFamily="2" charset="0"/>
                <a:ea typeface="+mj-ea"/>
                <a:cs typeface="Helvetica" panose="020B0604020202020204" pitchFamily="34" charset="0"/>
              </a:rPr>
              <a:t>неоднократно присваивался статус «Лучший продукт 1С-Совместно»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77967DE-6817-BF43-9214-981C23E72760}"/>
              </a:ext>
            </a:extLst>
          </p:cNvPr>
          <p:cNvSpPr/>
          <p:nvPr/>
        </p:nvSpPr>
        <p:spPr>
          <a:xfrm>
            <a:off x="4381974" y="2715744"/>
            <a:ext cx="2336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dirty="0">
                <a:solidFill>
                  <a:srgbClr val="C00000"/>
                </a:solidFill>
                <a:latin typeface="Helvetica" pitchFamily="2" charset="0"/>
              </a:rPr>
              <a:t>23 000</a:t>
            </a:r>
            <a:endParaRPr lang="ru-RU" sz="5400" dirty="0">
              <a:latin typeface="Helvetica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CCA0503-BFBF-AE4A-8D46-3574FC45C74C}"/>
              </a:ext>
            </a:extLst>
          </p:cNvPr>
          <p:cNvSpPr/>
          <p:nvPr/>
        </p:nvSpPr>
        <p:spPr>
          <a:xfrm>
            <a:off x="4257286" y="3601148"/>
            <a:ext cx="2469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22228B"/>
                </a:solidFill>
                <a:latin typeface="Helvetica" pitchFamily="2" charset="0"/>
              </a:rPr>
              <a:t>Пользователей</a:t>
            </a:r>
            <a:endParaRPr lang="ru-RU" sz="2400" dirty="0">
              <a:latin typeface="Helvetica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36489B1-65FC-8B49-8087-1EA58C3CA8F4}"/>
              </a:ext>
            </a:extLst>
          </p:cNvPr>
          <p:cNvSpPr/>
          <p:nvPr/>
        </p:nvSpPr>
        <p:spPr>
          <a:xfrm>
            <a:off x="1532056" y="2715744"/>
            <a:ext cx="1968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dirty="0">
                <a:solidFill>
                  <a:srgbClr val="C00000"/>
                </a:solidFill>
                <a:latin typeface="Helvetica" pitchFamily="2" charset="0"/>
              </a:rPr>
              <a:t>3 000</a:t>
            </a:r>
            <a:endParaRPr lang="ru-RU" sz="5400" dirty="0">
              <a:latin typeface="Helvetica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73A37E-6580-9649-8506-9D64BF4B3EC0}"/>
              </a:ext>
            </a:extLst>
          </p:cNvPr>
          <p:cNvSpPr/>
          <p:nvPr/>
        </p:nvSpPr>
        <p:spPr>
          <a:xfrm>
            <a:off x="1697807" y="3517150"/>
            <a:ext cx="1636987" cy="62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altLang="ru-RU" sz="2400" dirty="0">
                <a:solidFill>
                  <a:srgbClr val="22228B"/>
                </a:solidFill>
                <a:latin typeface="Helvetica" pitchFamily="2" charset="0"/>
              </a:rPr>
              <a:t>Основных</a:t>
            </a:r>
          </a:p>
          <a:p>
            <a:pPr algn="ctr">
              <a:lnSpc>
                <a:spcPct val="70000"/>
              </a:lnSpc>
            </a:pPr>
            <a:r>
              <a:rPr lang="ru-RU" sz="2400" dirty="0">
                <a:solidFill>
                  <a:srgbClr val="22228B"/>
                </a:solidFill>
                <a:latin typeface="Helvetica" pitchFamily="2" charset="0"/>
              </a:rPr>
              <a:t>поставок</a:t>
            </a:r>
            <a:endParaRPr lang="ru-RU" sz="2400" dirty="0">
              <a:latin typeface="Helvetica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B166B12-6AB7-DD44-BDA0-F6D4D089D390}"/>
              </a:ext>
            </a:extLst>
          </p:cNvPr>
          <p:cNvSpPr/>
          <p:nvPr/>
        </p:nvSpPr>
        <p:spPr>
          <a:xfrm>
            <a:off x="7599771" y="2715744"/>
            <a:ext cx="1411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Helvetica" pitchFamily="2" charset="0"/>
              </a:rPr>
              <a:t>400</a:t>
            </a:r>
            <a:endParaRPr lang="ru-RU" sz="5400" dirty="0">
              <a:latin typeface="Helvetica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B401C3-DB1D-1546-A28C-78C767608012}"/>
              </a:ext>
            </a:extLst>
          </p:cNvPr>
          <p:cNvSpPr/>
          <p:nvPr/>
        </p:nvSpPr>
        <p:spPr>
          <a:xfrm>
            <a:off x="7189631" y="3517150"/>
            <a:ext cx="2231701" cy="62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altLang="ru-RU" sz="2400" dirty="0">
                <a:solidFill>
                  <a:srgbClr val="22228B"/>
                </a:solidFill>
                <a:latin typeface="Helvetica" pitchFamily="2" charset="0"/>
              </a:rPr>
              <a:t>Проектов</a:t>
            </a:r>
          </a:p>
          <a:p>
            <a:pPr algn="ctr">
              <a:lnSpc>
                <a:spcPct val="70000"/>
              </a:lnSpc>
            </a:pPr>
            <a:r>
              <a:rPr lang="ru-RU" altLang="ru-RU" sz="2400" dirty="0">
                <a:solidFill>
                  <a:srgbClr val="22228B"/>
                </a:solidFill>
                <a:latin typeface="Helvetica" pitchFamily="2" charset="0"/>
              </a:rPr>
              <a:t>опубликовано</a:t>
            </a:r>
            <a:endParaRPr lang="ru-RU" sz="2400" dirty="0">
              <a:latin typeface="Helvetica" pitchFamily="2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B887F6F2-B001-0A4A-B947-0688C14EB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62" y="1514198"/>
            <a:ext cx="10618566" cy="72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buSzPct val="100000"/>
              <a:defRPr/>
            </a:pPr>
            <a:r>
              <a:rPr lang="ru-RU" alt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ЭЛИАС </a:t>
            </a:r>
            <a:r>
              <a:rPr lang="en-US" alt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– </a:t>
            </a:r>
            <a:r>
              <a:rPr lang="ru-RU" alt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разработчик ПО на платформе 1С для эффективного управления недвижимостью</a:t>
            </a:r>
          </a:p>
        </p:txBody>
      </p:sp>
      <p:pic>
        <p:nvPicPr>
          <p:cNvPr id="24" name="Рисунок 23" descr="Изображение выглядит как текст, знак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B0F29B61-5D86-AD45-78E8-CC2D326CA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29" y="5582190"/>
            <a:ext cx="1249863" cy="12348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89A386B-01E0-4DF1-9ADB-AD76A3C17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62" y="5582190"/>
            <a:ext cx="1253338" cy="123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45BCAE-E799-7ACE-490D-8256ECFBFF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23" y="5582190"/>
            <a:ext cx="1249179" cy="123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1B8E4C-104C-2332-9927-570FD50DDA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24" y="5582190"/>
            <a:ext cx="1251626" cy="123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C34E71-9E38-64B5-BD93-EE5A499F15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15" y="5582190"/>
            <a:ext cx="1250735" cy="123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10DF82C-0307-AA69-4527-8FE77B9DB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73" y="5582190"/>
            <a:ext cx="1242466" cy="123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Изображение выглядит как текст, знак, желтый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A14754AB-D580-94DE-D8B4-E6EBBFDAA7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0" y="5343802"/>
            <a:ext cx="1491146" cy="14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8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3">
            <a:extLst>
              <a:ext uri="{FF2B5EF4-FFF2-40B4-BE49-F238E27FC236}">
                <a16:creationId xmlns:a16="http://schemas.microsoft.com/office/drawing/2014/main" id="{658AE3A5-EC96-EC44-BE1B-FC1CB5D3C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11" y="6306846"/>
            <a:ext cx="230433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33" b="1">
                <a:solidFill>
                  <a:srgbClr val="008637"/>
                </a:solidFill>
              </a:rPr>
              <a:t>1-2 февраля 2022 года </a:t>
            </a:r>
          </a:p>
        </p:txBody>
      </p:sp>
      <p:sp>
        <p:nvSpPr>
          <p:cNvPr id="23554" name="Rectangle 14">
            <a:extLst>
              <a:ext uri="{FF2B5EF4-FFF2-40B4-BE49-F238E27FC236}">
                <a16:creationId xmlns:a16="http://schemas.microsoft.com/office/drawing/2014/main" id="{86CE2571-FBCF-384F-88D1-85FB82FB2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552" y="6212616"/>
            <a:ext cx="8830125" cy="34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66" b="1">
                <a:solidFill>
                  <a:srgbClr val="008637"/>
                </a:solidFill>
              </a:rPr>
              <a:t>XX</a:t>
            </a:r>
            <a:r>
              <a:rPr lang="en-US" altLang="ru-RU" sz="1066" b="1">
                <a:solidFill>
                  <a:srgbClr val="008637"/>
                </a:solidFill>
              </a:rPr>
              <a:t>I</a:t>
            </a:r>
            <a:r>
              <a:rPr lang="ru-RU" altLang="ru-RU" sz="1066" b="1">
                <a:solidFill>
                  <a:srgbClr val="008637"/>
                </a:solidFill>
              </a:rPr>
              <a:t>I международная научно-практическая конференция</a:t>
            </a:r>
            <a:br>
              <a:rPr lang="ru-RU" altLang="ru-RU" sz="1066" b="1">
                <a:solidFill>
                  <a:srgbClr val="008637"/>
                </a:solidFill>
              </a:rPr>
            </a:br>
            <a:r>
              <a:rPr lang="ru-RU" altLang="ru-RU" sz="1200" b="1">
                <a:solidFill>
                  <a:srgbClr val="008637"/>
                </a:solidFill>
              </a:rPr>
              <a:t>НОВЫЕ ИНФОРМАЦИОННЫЕ ТЕХНОЛОГИИ В ОБРАЗОВАНИИ</a:t>
            </a:r>
            <a:r>
              <a:rPr lang="ru-RU" altLang="ru-RU" sz="1066" b="1">
                <a:solidFill>
                  <a:srgbClr val="008637"/>
                </a:solidFill>
              </a:rPr>
              <a:t> </a:t>
            </a:r>
          </a:p>
        </p:txBody>
      </p:sp>
      <p:sp>
        <p:nvSpPr>
          <p:cNvPr id="23555" name="Rectangle 15">
            <a:extLst>
              <a:ext uri="{FF2B5EF4-FFF2-40B4-BE49-F238E27FC236}">
                <a16:creationId xmlns:a16="http://schemas.microsoft.com/office/drawing/2014/main" id="{41246EEE-56F8-4A47-B232-76BE79CB5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9899" y="6320534"/>
            <a:ext cx="1019919" cy="2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00553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77800">
              <a:spcBef>
                <a:spcPct val="35000"/>
              </a:spcBef>
              <a:buClr>
                <a:srgbClr val="008637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8525"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8300"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E3C9BFB-05E7-0C40-9C8A-8F4333A7EE31}" type="slidenum">
              <a:rPr lang="ru-RU" altLang="ru-RU" sz="1333" b="1">
                <a:solidFill>
                  <a:srgbClr val="008637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ru-RU" altLang="ru-RU" sz="1333" b="1">
              <a:solidFill>
                <a:srgbClr val="008637"/>
              </a:solidFill>
            </a:endParaRPr>
          </a:p>
        </p:txBody>
      </p:sp>
      <p:pic>
        <p:nvPicPr>
          <p:cNvPr id="6" name="Аренда_Риэлтор 3Д с РМ и без Экспл_итог.mp4" descr="Аренда_Риэлтор 3Д с РМ и без Экспл_итог.mp4">
            <a:hlinkClick r:id="" action="ppaction://media"/>
            <a:extLst>
              <a:ext uri="{FF2B5EF4-FFF2-40B4-BE49-F238E27FC236}">
                <a16:creationId xmlns:a16="http://schemas.microsoft.com/office/drawing/2014/main" id="{1043A5BC-1AD4-BA4E-8974-E2F16E0A6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9" y="69663"/>
            <a:ext cx="12231228" cy="6652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165AA-21AA-545D-BBFF-2538CBBF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596" y="6298676"/>
            <a:ext cx="2082800" cy="495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9BB190-416E-A11A-1DED-4EB5C3CF3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9996" y="6335530"/>
            <a:ext cx="2055371" cy="3870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96D7CB-F040-F3E8-E20B-AFAD709C2AC4}"/>
              </a:ext>
            </a:extLst>
          </p:cNvPr>
          <p:cNvSpPr/>
          <p:nvPr/>
        </p:nvSpPr>
        <p:spPr>
          <a:xfrm>
            <a:off x="503966" y="1498021"/>
            <a:ext cx="96738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Будем рады ответить на Ваши вопросы: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C1860-3F9D-AD13-5C46-C5915EA2B50D}"/>
              </a:ext>
            </a:extLst>
          </p:cNvPr>
          <p:cNvSpPr txBox="1"/>
          <p:nvPr/>
        </p:nvSpPr>
        <p:spPr>
          <a:xfrm>
            <a:off x="503966" y="3044543"/>
            <a:ext cx="4080244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Разработчик: «ЭЛИАС ВЦ»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</a:t>
            </a:r>
            <a:r>
              <a:rPr lang="en-US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</a:t>
            </a:r>
            <a:r>
              <a:rPr lang="ru-RU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(495) 255-27-00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127276, Москва,</a:t>
            </a:r>
            <a:endParaRPr lang="en-US" sz="2200" dirty="0">
              <a:solidFill>
                <a:srgbClr val="0716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Марфинский проезд, д.4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mail</a:t>
            </a:r>
            <a:r>
              <a:rPr lang="ru-RU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@elias.ru</a:t>
            </a:r>
            <a:endParaRPr lang="ru-RU" sz="2200" dirty="0">
              <a:solidFill>
                <a:srgbClr val="0716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716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www.elias.ru</a:t>
            </a:r>
            <a:endParaRPr lang="en-US" sz="2200" dirty="0">
              <a:solidFill>
                <a:srgbClr val="0716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6777E18-D45E-9BAC-E7C9-41F447CA2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262307"/>
              </p:ext>
            </p:extLst>
          </p:nvPr>
        </p:nvGraphicFramePr>
        <p:xfrm>
          <a:off x="5212262" y="3044543"/>
          <a:ext cx="4245428" cy="2120524"/>
        </p:xfrm>
        <a:graphic>
          <a:graphicData uri="http://schemas.openxmlformats.org/drawingml/2006/table">
            <a:tbl>
              <a:tblPr/>
              <a:tblGrid>
                <a:gridCol w="4245428">
                  <a:extLst>
                    <a:ext uri="{9D8B030D-6E8A-4147-A177-3AD203B41FA5}">
                      <a16:colId xmlns:a16="http://schemas.microsoft.com/office/drawing/2014/main" val="2626420026"/>
                    </a:ext>
                  </a:extLst>
                </a:gridCol>
              </a:tblGrid>
              <a:tr h="297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Правообладатель: Фирма «1С»</a:t>
                      </a:r>
                    </a:p>
                  </a:txBody>
                  <a:tcPr marL="54440" marR="54440" marT="27211" marB="272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394742"/>
                  </a:ext>
                </a:extLst>
              </a:tr>
              <a:tr h="1288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тел. +7 (495) 737-92-57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127018, Москва,</a:t>
                      </a:r>
                      <a:endParaRPr lang="en-US" sz="2200" kern="1200" dirty="0">
                        <a:solidFill>
                          <a:srgbClr val="0716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ул.</a:t>
                      </a:r>
                      <a:r>
                        <a:rPr lang="en-US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Селезневская, д.21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solutions</a:t>
                      </a:r>
                      <a:r>
                        <a:rPr lang="en-US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@1c.ru</a:t>
                      </a:r>
                      <a:endParaRPr lang="en-US" sz="2200" kern="1200" dirty="0">
                        <a:solidFill>
                          <a:srgbClr val="0716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www.</a:t>
                      </a:r>
                      <a:r>
                        <a:rPr lang="en-US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solutions.</a:t>
                      </a:r>
                      <a:r>
                        <a:rPr lang="ru-RU" sz="2200" kern="1200" dirty="0">
                          <a:solidFill>
                            <a:srgbClr val="0716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1c.ru</a:t>
                      </a:r>
                      <a:endParaRPr lang="ru-RU" sz="2200" kern="1200" dirty="0">
                        <a:solidFill>
                          <a:srgbClr val="0716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440" marR="54440" marT="27211" marB="272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36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988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2C8F68-69E3-825A-B933-DDBD566A74DB}"/>
              </a:ext>
            </a:extLst>
          </p:cNvPr>
          <p:cNvSpPr/>
          <p:nvPr/>
        </p:nvSpPr>
        <p:spPr>
          <a:xfrm>
            <a:off x="618013" y="2162142"/>
            <a:ext cx="1064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Линейка продуктов 1С для управления и продаж недвижимости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6B4D83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6B4D83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BIM 6D </a:t>
            </a:r>
            <a:r>
              <a:rPr lang="ru-RU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и работа с 3</a:t>
            </a:r>
            <a:r>
              <a:rPr lang="en-US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D</a:t>
            </a:r>
            <a:r>
              <a:rPr lang="ru-RU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-моделями</a:t>
            </a:r>
          </a:p>
        </p:txBody>
      </p:sp>
    </p:spTree>
    <p:extLst>
      <p:ext uri="{BB962C8B-B14F-4D97-AF65-F5344CB8AC3E}">
        <p14:creationId xmlns:p14="http://schemas.microsoft.com/office/powerpoint/2010/main" val="160968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5395AE-C907-859B-A6AC-06C245F29251}"/>
              </a:ext>
            </a:extLst>
          </p:cNvPr>
          <p:cNvSpPr/>
          <p:nvPr/>
        </p:nvSpPr>
        <p:spPr>
          <a:xfrm>
            <a:off x="618013" y="2162142"/>
            <a:ext cx="1064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Линейка продуктов 1С для управления и продаж недвижимости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6B4D83">
                  <a:alpha val="10000"/>
                </a:srgbClr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6B4D83">
                  <a:alpha val="10000"/>
                </a:srgbClr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6B4D83">
                    <a:alpha val="10000"/>
                  </a:srgbClr>
                </a:solidFill>
                <a:latin typeface="Helvetica" pitchFamily="2" charset="0"/>
                <a:cs typeface="Arial" panose="020B0604020202020204" pitchFamily="34" charset="0"/>
              </a:rPr>
              <a:t>BIM 6D </a:t>
            </a:r>
            <a:r>
              <a:rPr lang="ru-RU" sz="2400" b="1" dirty="0">
                <a:solidFill>
                  <a:srgbClr val="6B4D83">
                    <a:alpha val="10000"/>
                  </a:srgbClr>
                </a:solidFill>
                <a:latin typeface="Helvetica" pitchFamily="2" charset="0"/>
                <a:cs typeface="Arial" panose="020B0604020202020204" pitchFamily="34" charset="0"/>
              </a:rPr>
              <a:t>и работа с 3</a:t>
            </a:r>
            <a:r>
              <a:rPr lang="en-US" sz="2400" b="1" dirty="0">
                <a:solidFill>
                  <a:srgbClr val="6B4D83">
                    <a:alpha val="10000"/>
                  </a:srgbClr>
                </a:solidFill>
                <a:latin typeface="Helvetica" pitchFamily="2" charset="0"/>
                <a:cs typeface="Arial" panose="020B0604020202020204" pitchFamily="34" charset="0"/>
              </a:rPr>
              <a:t>D</a:t>
            </a:r>
            <a:r>
              <a:rPr lang="ru-RU" sz="2400" b="1" dirty="0">
                <a:solidFill>
                  <a:srgbClr val="6B4D83">
                    <a:alpha val="10000"/>
                  </a:srgbClr>
                </a:solidFill>
                <a:latin typeface="Helvetica" pitchFamily="2" charset="0"/>
                <a:cs typeface="Arial" panose="020B0604020202020204" pitchFamily="34" charset="0"/>
              </a:rPr>
              <a:t>-моделями</a:t>
            </a:r>
          </a:p>
        </p:txBody>
      </p:sp>
    </p:spTree>
    <p:extLst>
      <p:ext uri="{BB962C8B-B14F-4D97-AF65-F5344CB8AC3E}">
        <p14:creationId xmlns:p14="http://schemas.microsoft.com/office/powerpoint/2010/main" val="391308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C567A7-8050-49ED-FF94-FFBDAE37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98" y="4482522"/>
            <a:ext cx="3058832" cy="2178204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C53E325E-A759-229A-17C9-F14AC2A6E057}"/>
              </a:ext>
            </a:extLst>
          </p:cNvPr>
          <p:cNvSpPr>
            <a:spLocks noChangeAspect="1"/>
          </p:cNvSpPr>
          <p:nvPr/>
        </p:nvSpPr>
        <p:spPr>
          <a:xfrm>
            <a:off x="3581714" y="4148583"/>
            <a:ext cx="4248000" cy="4248000"/>
          </a:xfrm>
          <a:prstGeom prst="ellipse">
            <a:avLst/>
          </a:prstGeom>
          <a:noFill/>
          <a:ln w="34925">
            <a:solidFill>
              <a:srgbClr val="523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2200" dirty="0">
              <a:solidFill>
                <a:srgbClr val="000066"/>
              </a:solidFill>
              <a:latin typeface="Helvetica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948DA7-9A94-264F-8FEE-130DF0A5F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96" y="4453549"/>
            <a:ext cx="1302129" cy="720000"/>
          </a:xfrm>
          <a:prstGeom prst="rect">
            <a:avLst/>
          </a:prstGeom>
        </p:spPr>
      </p:pic>
      <p:sp>
        <p:nvSpPr>
          <p:cNvPr id="10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9CFFD47B-C1A6-C14D-B67F-6B89A4337283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ЛИНЕЙКА ПРОДУКТОВ ДЛЯ УПРАВЛЕНИЯ НЕДВИЖИМОСТЬЮ И АРЕНДОЙ</a:t>
            </a:r>
            <a:endParaRPr lang="ru-RU" sz="2000" dirty="0">
              <a:latin typeface="Helvetica" pitchFamily="2" charset="0"/>
              <a:ea typeface="Geneva" panose="020B05030304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78621-E5BA-159A-5023-01AE6DE83D23}"/>
              </a:ext>
            </a:extLst>
          </p:cNvPr>
          <p:cNvSpPr txBox="1"/>
          <p:nvPr/>
        </p:nvSpPr>
        <p:spPr>
          <a:xfrm>
            <a:off x="4013077" y="5969698"/>
            <a:ext cx="338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Helvetica" pitchFamily="2" charset="0"/>
              </a:rPr>
              <a:t>Продукты включены в реестр отечественного ПО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F3C620-2056-5BB1-8273-3C99CAC6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315" y="2649512"/>
            <a:ext cx="1296000" cy="130896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электрони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5D75C2F3-4AA0-EFEC-00D9-3F8FCBAB3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744" y="2608423"/>
            <a:ext cx="1296000" cy="1304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DC7AC1-8DE6-6855-EA65-CFD2059C2132}"/>
              </a:ext>
            </a:extLst>
          </p:cNvPr>
          <p:cNvSpPr txBox="1"/>
          <p:nvPr/>
        </p:nvSpPr>
        <p:spPr>
          <a:xfrm>
            <a:off x="254315" y="4049251"/>
            <a:ext cx="4247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 </a:t>
            </a:r>
            <a:r>
              <a:rPr 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«1С:Аренда и управление недвижимостью»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DD8E3-022F-3188-6CF6-A00D13109953}"/>
              </a:ext>
            </a:extLst>
          </p:cNvPr>
          <p:cNvSpPr txBox="1"/>
          <p:nvPr/>
        </p:nvSpPr>
        <p:spPr>
          <a:xfrm>
            <a:off x="6766850" y="4049251"/>
            <a:ext cx="50757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 </a:t>
            </a:r>
            <a:r>
              <a:rPr 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«1С:Управление недвижимостью и арендой КОРП»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16653DC-C306-A730-50AF-9642C62A0186}"/>
              </a:ext>
            </a:extLst>
          </p:cNvPr>
          <p:cNvSpPr/>
          <p:nvPr/>
        </p:nvSpPr>
        <p:spPr>
          <a:xfrm>
            <a:off x="343453" y="1212114"/>
            <a:ext cx="10642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Совместные </a:t>
            </a:r>
            <a:r>
              <a:rPr lang="ru-RU" alt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отраслевые решения фирмы "1С" и компании "ЭЛИАС ВЦ"</a:t>
            </a:r>
            <a:endParaRPr lang="ru-RU" sz="2200" b="1" dirty="0">
              <a:solidFill>
                <a:srgbClr val="6B4D83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8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9CFFD47B-C1A6-C14D-B67F-6B89A4337283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ПРЕДНАЗНАЧЕНИЕ ПРОГРАММ</a:t>
            </a:r>
            <a:endParaRPr lang="ru-RU" sz="2400" dirty="0">
              <a:latin typeface="Helvetica" pitchFamily="2" charset="0"/>
              <a:ea typeface="Geneva" panose="020B05030304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FA7B38-1989-7E5C-0AD9-CF02B8205BA4}"/>
              </a:ext>
            </a:extLst>
          </p:cNvPr>
          <p:cNvSpPr/>
          <p:nvPr/>
        </p:nvSpPr>
        <p:spPr>
          <a:xfrm>
            <a:off x="829400" y="1837279"/>
            <a:ext cx="10952292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30000"/>
              </a:lnSpc>
              <a:spcBef>
                <a:spcPct val="5000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q"/>
            </a:pP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Позволяет повысить эффективность бизнеса компаний за счет автоматизации процессов по ведению 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реестрового учета объектов недвижимости, управлению арендой и эксплуатацией недвижимости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q"/>
            </a:pP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Программа обеспечивает решение задач 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управленческого и бухгалтерского учета</a:t>
            </a:r>
            <a:endParaRPr lang="ru-RU" sz="2000" b="1" dirty="0">
              <a:solidFill>
                <a:srgbClr val="000066"/>
              </a:solidFill>
              <a:latin typeface="Helvetica" pitchFamily="2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4981A99C-742C-85A5-0465-D8EC0101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3" y="1020351"/>
            <a:ext cx="828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1DA6F5-AB47-07FF-2CFD-2B62DD88A214}"/>
              </a:ext>
            </a:extLst>
          </p:cNvPr>
          <p:cNvSpPr/>
          <p:nvPr/>
        </p:nvSpPr>
        <p:spPr>
          <a:xfrm>
            <a:off x="1243738" y="1224007"/>
            <a:ext cx="7466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«1С:Аренда и управление недвижимостью»: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B1DD81-2CF2-6CD0-7D4E-04C4E153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9" y="4373181"/>
            <a:ext cx="864000" cy="8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BE04DF-6242-E7D1-A317-3EBBB98DB65E}"/>
              </a:ext>
            </a:extLst>
          </p:cNvPr>
          <p:cNvSpPr/>
          <p:nvPr/>
        </p:nvSpPr>
        <p:spPr>
          <a:xfrm>
            <a:off x="829400" y="5198740"/>
            <a:ext cx="10266053" cy="14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Расширяет возможности "1С:Аренда и управление недвижимостью" </a:t>
            </a:r>
          </a:p>
          <a:p>
            <a:pPr marL="285750" indent="-285750">
              <a:lnSpc>
                <a:spcPct val="130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Предназначена для</a:t>
            </a:r>
            <a:r>
              <a:rPr lang="ru-RU" altLang="ru-RU" sz="2000" b="1" dirty="0">
                <a:solidFill>
                  <a:srgbClr val="000066"/>
                </a:solidFill>
                <a:latin typeface="Helvetica" pitchFamily="2" charset="0"/>
              </a:rPr>
              <a:t> комплексной </a:t>
            </a:r>
            <a:r>
              <a:rPr lang="ru-RU" altLang="ru-RU" sz="2000" dirty="0">
                <a:solidFill>
                  <a:srgbClr val="000066"/>
                </a:solidFill>
                <a:latin typeface="Helvetica" pitchFamily="2" charset="0"/>
              </a:rPr>
              <a:t>автоматизации процессов, связанных с управлением недвижимостью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D5A89E-4786-6F17-5D5F-033AC71B985C}"/>
              </a:ext>
            </a:extLst>
          </p:cNvPr>
          <p:cNvSpPr/>
          <p:nvPr/>
        </p:nvSpPr>
        <p:spPr>
          <a:xfrm>
            <a:off x="1312959" y="4582240"/>
            <a:ext cx="10642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6B4D83"/>
                </a:solidFill>
                <a:latin typeface="Helvetica" pitchFamily="2" charset="0"/>
                <a:cs typeface="Arial" panose="020B0604020202020204" pitchFamily="34" charset="0"/>
              </a:rPr>
              <a:t>«1С:Управление недвижимостью и арендой КОРП»:</a:t>
            </a:r>
          </a:p>
        </p:txBody>
      </p:sp>
    </p:spTree>
    <p:extLst>
      <p:ext uri="{BB962C8B-B14F-4D97-AF65-F5344CB8AC3E}">
        <p14:creationId xmlns:p14="http://schemas.microsoft.com/office/powerpoint/2010/main" val="190838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4"/>
          <p:cNvSpPr/>
          <p:nvPr/>
        </p:nvSpPr>
        <p:spPr bwMode="auto">
          <a:xfrm>
            <a:off x="1470667" y="1710088"/>
            <a:ext cx="1781175" cy="178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9210" tIns="29210" rIns="29210" bIns="29210" spcCol="1270" anchor="ctr"/>
          <a:lstStyle/>
          <a:p>
            <a:pPr algn="ctr" defTabSz="1022350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2300" dirty="0"/>
          </a:p>
        </p:txBody>
      </p:sp>
      <p:pic>
        <p:nvPicPr>
          <p:cNvPr id="21" name="Рисунок 20" descr="Изображение выглядит как зна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D3685D6-7420-A14B-A681-A93274CA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88" y="954088"/>
            <a:ext cx="1512000" cy="1512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7D4DEC-C8E4-004B-BFF9-FB8246DE3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32" y="1674022"/>
            <a:ext cx="1512000" cy="151200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6337D2D8-3C96-4F47-B6E5-289C45F3E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17" y="1674022"/>
            <a:ext cx="1512000" cy="1512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36FF2CF-3980-F94B-A9A5-09F1E8020603}"/>
              </a:ext>
            </a:extLst>
          </p:cNvPr>
          <p:cNvSpPr txBox="1"/>
          <p:nvPr/>
        </p:nvSpPr>
        <p:spPr>
          <a:xfrm>
            <a:off x="1650888" y="3217371"/>
            <a:ext cx="22876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Собственники </a:t>
            </a:r>
            <a:endParaRPr lang="en-US" altLang="ru-RU" sz="2200" b="1" spc="-1" dirty="0">
              <a:solidFill>
                <a:srgbClr val="22228B"/>
              </a:solidFill>
              <a:latin typeface="Helvetica" pitchFamily="2" charset="0"/>
              <a:ea typeface="Arial Unicode MS"/>
            </a:endParaRPr>
          </a:p>
          <a:p>
            <a:pPr algn="ctr" eaLnBrk="1" hangingPunct="1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недвижимости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663A97-34D3-CB49-9729-DFA5A0858737}"/>
              </a:ext>
            </a:extLst>
          </p:cNvPr>
          <p:cNvSpPr txBox="1"/>
          <p:nvPr/>
        </p:nvSpPr>
        <p:spPr>
          <a:xfrm>
            <a:off x="4114208" y="2466088"/>
            <a:ext cx="39587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Управляющие компании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C737B2-F9E1-D84E-822F-C5ED0F0C75EE}"/>
              </a:ext>
            </a:extLst>
          </p:cNvPr>
          <p:cNvSpPr txBox="1"/>
          <p:nvPr/>
        </p:nvSpPr>
        <p:spPr>
          <a:xfrm>
            <a:off x="7934795" y="3217371"/>
            <a:ext cx="26045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2200" b="1" dirty="0">
                <a:solidFill>
                  <a:srgbClr val="22228B"/>
                </a:solidFill>
                <a:latin typeface="Helvetica" pitchFamily="2" charset="0"/>
                <a:ea typeface="+mj-ea"/>
                <a:cs typeface="Helvetica" panose="020B0604020202020204" pitchFamily="34" charset="0"/>
              </a:rPr>
              <a:t> </a:t>
            </a: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Строительные и девелоперские компании</a:t>
            </a:r>
          </a:p>
        </p:txBody>
      </p:sp>
      <p:sp>
        <p:nvSpPr>
          <p:cNvPr id="37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9CFFD47B-C1A6-C14D-B67F-6B89A4337283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ПОЛЬЗОВАТЕЛИ ПРОГРАММЫ</a:t>
            </a:r>
            <a:endParaRPr lang="ru-RU" sz="2400" dirty="0">
              <a:latin typeface="Helvetica" pitchFamily="2" charset="0"/>
              <a:ea typeface="Geneva" panose="020B05030304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93F2F4D-7518-5F10-2435-B2633DA8BA89}"/>
              </a:ext>
            </a:extLst>
          </p:cNvPr>
          <p:cNvSpPr>
            <a:spLocks noChangeAspect="1"/>
          </p:cNvSpPr>
          <p:nvPr/>
        </p:nvSpPr>
        <p:spPr>
          <a:xfrm>
            <a:off x="3969588" y="3186022"/>
            <a:ext cx="4320000" cy="4320000"/>
          </a:xfrm>
          <a:prstGeom prst="ellipse">
            <a:avLst/>
          </a:prstGeom>
          <a:solidFill>
            <a:schemeClr val="bg1"/>
          </a:solidFill>
          <a:ln w="34925">
            <a:solidFill>
              <a:srgbClr val="523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900" dirty="0">
                <a:solidFill>
                  <a:srgbClr val="000066"/>
                </a:solidFill>
                <a:latin typeface="Helvetica" pitchFamily="2" charset="0"/>
              </a:rPr>
              <a:t>Бухгалтер</a:t>
            </a:r>
          </a:p>
          <a:p>
            <a:pPr algn="ctr">
              <a:lnSpc>
                <a:spcPct val="150000"/>
              </a:lnSpc>
            </a:pPr>
            <a:r>
              <a:rPr lang="ru-RU" sz="1900" dirty="0">
                <a:solidFill>
                  <a:srgbClr val="000066"/>
                </a:solidFill>
                <a:latin typeface="Helvetica" pitchFamily="2" charset="0"/>
              </a:rPr>
              <a:t>Юрист</a:t>
            </a:r>
          </a:p>
          <a:p>
            <a:pPr algn="ctr">
              <a:lnSpc>
                <a:spcPct val="150000"/>
              </a:lnSpc>
            </a:pPr>
            <a:r>
              <a:rPr lang="ru-RU" sz="1900" dirty="0">
                <a:solidFill>
                  <a:srgbClr val="000066"/>
                </a:solidFill>
                <a:latin typeface="Helvetica" pitchFamily="2" charset="0"/>
              </a:rPr>
              <a:t>Менеджер по аренде</a:t>
            </a:r>
          </a:p>
          <a:p>
            <a:pPr algn="ctr">
              <a:lnSpc>
                <a:spcPct val="150000"/>
              </a:lnSpc>
            </a:pPr>
            <a:r>
              <a:rPr lang="ru-RU" sz="1900" dirty="0">
                <a:solidFill>
                  <a:srgbClr val="000066"/>
                </a:solidFill>
                <a:latin typeface="Helvetica" pitchFamily="2" charset="0"/>
              </a:rPr>
              <a:t>Инженер</a:t>
            </a:r>
          </a:p>
          <a:p>
            <a:pPr algn="ctr">
              <a:lnSpc>
                <a:spcPct val="150000"/>
              </a:lnSpc>
            </a:pPr>
            <a:r>
              <a:rPr lang="ru-RU" sz="1900" dirty="0">
                <a:solidFill>
                  <a:srgbClr val="000066"/>
                </a:solidFill>
                <a:latin typeface="Helvetica" pitchFamily="2" charset="0"/>
              </a:rPr>
              <a:t>Руководитель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E59DE8D-B8FA-E103-BAA0-E46C2C99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825" y="146465"/>
            <a:ext cx="828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0686E56-BC63-1A8C-13F4-D294965B4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696" y="4377730"/>
            <a:ext cx="1515707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3" descr="Изображение выглядит как ед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18A6EC3B-9B5A-9AE8-4545-7F6F33AF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7" y="4377730"/>
            <a:ext cx="1512000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C5402-304B-8760-C67E-7AC1A29A4870}"/>
              </a:ext>
            </a:extLst>
          </p:cNvPr>
          <p:cNvSpPr txBox="1"/>
          <p:nvPr/>
        </p:nvSpPr>
        <p:spPr>
          <a:xfrm>
            <a:off x="9426085" y="5942094"/>
            <a:ext cx="23729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Крупные</a:t>
            </a:r>
            <a:r>
              <a:rPr lang="ru-RU" altLang="ru-RU" b="1" spc="-1" dirty="0">
                <a:latin typeface="+mn-lt"/>
                <a:cs typeface="+mn-cs"/>
              </a:rPr>
              <a:t> </a:t>
            </a:r>
            <a:endParaRPr lang="en-US" altLang="ru-RU" b="1" spc="-1" dirty="0">
              <a:latin typeface="+mn-lt"/>
              <a:cs typeface="+mn-cs"/>
            </a:endParaRPr>
          </a:p>
          <a:p>
            <a:pPr algn="ctr">
              <a:buSzPct val="100000"/>
              <a:defRPr/>
            </a:pP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корпорации</a:t>
            </a:r>
            <a:r>
              <a:rPr lang="en-US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 </a:t>
            </a:r>
            <a:endParaRPr lang="ru-RU" altLang="ru-RU" sz="2200" b="1" spc="-1" dirty="0">
              <a:solidFill>
                <a:srgbClr val="22228B"/>
              </a:solidFill>
              <a:latin typeface="Helvetica" pitchFamily="2" charset="0"/>
              <a:ea typeface="Arial Unicode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A3B30-C5F9-FFBD-B920-D1BE7D7FDC0C}"/>
              </a:ext>
            </a:extLst>
          </p:cNvPr>
          <p:cNvSpPr txBox="1"/>
          <p:nvPr/>
        </p:nvSpPr>
        <p:spPr>
          <a:xfrm>
            <a:off x="678126" y="5963703"/>
            <a:ext cx="17989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2000" b="1" dirty="0">
                <a:latin typeface="+mn-lt"/>
                <a:ea typeface="+mj-ea"/>
                <a:cs typeface="Helvetica" panose="020B0604020202020204" pitchFamily="34" charset="0"/>
              </a:rPr>
              <a:t> </a:t>
            </a:r>
            <a:r>
              <a:rPr lang="ru-RU" altLang="ru-RU" sz="2200" b="1" spc="-1" dirty="0">
                <a:solidFill>
                  <a:srgbClr val="22228B"/>
                </a:solidFill>
                <a:latin typeface="Helvetica" pitchFamily="2" charset="0"/>
                <a:ea typeface="Arial Unicode MS"/>
              </a:rPr>
              <a:t>Торговые сети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3D172C-6331-D086-C376-6A572017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825" y="984665"/>
            <a:ext cx="864000" cy="8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67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433C3-26A8-7BD9-61E4-3846D37E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031" y="4695759"/>
            <a:ext cx="2182928" cy="1260000"/>
          </a:xfrm>
          <a:prstGeom prst="rect">
            <a:avLst/>
          </a:prstGeom>
        </p:spPr>
      </p:pic>
      <p:sp>
        <p:nvSpPr>
          <p:cNvPr id="37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9CFFD47B-C1A6-C14D-B67F-6B89A4337283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ОБЪЕКТЫ УПРАВЛЕНИЯ</a:t>
            </a:r>
            <a:endParaRPr lang="ru-RU" sz="2400" dirty="0">
              <a:latin typeface="Helvetica" pitchFamily="2" charset="0"/>
              <a:ea typeface="Geneva" panose="020B0503030404040204" pitchFamily="34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1AC31CE5-E23D-C141-903D-226EF7F3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1919" y="5971367"/>
            <a:ext cx="169798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>
              <a:spcAft>
                <a:spcPts val="1213"/>
              </a:spcAft>
              <a:buChar char="•"/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algn="r" eaLnBrk="0">
              <a:spcAft>
                <a:spcPts val="975"/>
              </a:spcAft>
              <a:buChar char="–"/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r" eaLnBrk="0">
              <a:spcAft>
                <a:spcPts val="738"/>
              </a:spcAft>
              <a:buChar char="•"/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r" eaLnBrk="0">
              <a:spcAft>
                <a:spcPts val="488"/>
              </a:spcAft>
              <a:buChar char="–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r" eaLnBrk="0">
              <a:spcAft>
                <a:spcPts val="250"/>
              </a:spcAft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indent="0" algn="ctr" eaLnBrk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SzPct val="100000"/>
              <a:buNone/>
              <a:defRPr/>
            </a:pPr>
            <a:r>
              <a:rPr lang="ru-RU" altLang="ru-RU" sz="20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Земельные участки</a:t>
            </a:r>
          </a:p>
        </p:txBody>
      </p:sp>
      <p:pic>
        <p:nvPicPr>
          <p:cNvPr id="42" name="Рисунок 41" descr="Изображение выглядит как трава, дорога, здание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id="{2A12F290-753D-3F41-8C89-187C47B92A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12592" b="18710"/>
          <a:stretch/>
        </p:blipFill>
        <p:spPr>
          <a:xfrm>
            <a:off x="6123988" y="4695759"/>
            <a:ext cx="2035928" cy="126000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потолок, внутренний, здание, большой&#10;&#10;Автоматически созданное описание">
            <a:extLst>
              <a:ext uri="{FF2B5EF4-FFF2-40B4-BE49-F238E27FC236}">
                <a16:creationId xmlns:a16="http://schemas.microsoft.com/office/drawing/2014/main" id="{A5DECEB8-6411-4C42-A8D7-CADFF0925D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/>
          <a:stretch/>
        </p:blipFill>
        <p:spPr>
          <a:xfrm>
            <a:off x="1064155" y="4695759"/>
            <a:ext cx="2033675" cy="1260000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AACA65D-4BB7-8040-B6F7-62D31D07DEE5}"/>
              </a:ext>
            </a:extLst>
          </p:cNvPr>
          <p:cNvSpPr/>
          <p:nvPr/>
        </p:nvSpPr>
        <p:spPr>
          <a:xfrm>
            <a:off x="4257327" y="3858123"/>
            <a:ext cx="3306644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ru-RU" altLang="ru-RU" sz="24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Торговые центры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D04689-292C-274B-AE54-862D2F93F268}"/>
              </a:ext>
            </a:extLst>
          </p:cNvPr>
          <p:cNvSpPr/>
          <p:nvPr/>
        </p:nvSpPr>
        <p:spPr>
          <a:xfrm>
            <a:off x="1232367" y="5971367"/>
            <a:ext cx="1697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Помещения</a:t>
            </a:r>
            <a:endParaRPr lang="ru-RU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42CA057-DF4B-4341-8BD7-95302529F0FD}"/>
              </a:ext>
            </a:extLst>
          </p:cNvPr>
          <p:cNvSpPr/>
          <p:nvPr/>
        </p:nvSpPr>
        <p:spPr>
          <a:xfrm>
            <a:off x="6195374" y="5971367"/>
            <a:ext cx="1893155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ru-RU" altLang="ru-RU" sz="20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Сооружения</a:t>
            </a:r>
          </a:p>
        </p:txBody>
      </p:sp>
      <p:pic>
        <p:nvPicPr>
          <p:cNvPr id="50" name="Рисунок 49" descr="Изображение выглядит как трава, поле, гор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962BA7D-E92A-7941-9126-3E5D4AC185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>
          <a:xfrm>
            <a:off x="3592945" y="4695759"/>
            <a:ext cx="2035928" cy="126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694094-7880-D1FC-AC81-6915D02EAB6D}"/>
              </a:ext>
            </a:extLst>
          </p:cNvPr>
          <p:cNvSpPr/>
          <p:nvPr/>
        </p:nvSpPr>
        <p:spPr>
          <a:xfrm>
            <a:off x="8714630" y="5971367"/>
            <a:ext cx="2063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Парковочные места</a:t>
            </a:r>
            <a:endParaRPr lang="ru-RU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48BEE7-CD11-65D4-0732-C7933CF43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974" y="1002228"/>
            <a:ext cx="3863349" cy="2654989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27F56B01-A1E7-1B4F-A405-C0389D8A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90" y="2814186"/>
            <a:ext cx="1543070" cy="117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склад, сцена, здание, библиотека&#10;&#10;Автоматически созданное описание">
            <a:extLst>
              <a:ext uri="{FF2B5EF4-FFF2-40B4-BE49-F238E27FC236}">
                <a16:creationId xmlns:a16="http://schemas.microsoft.com/office/drawing/2014/main" id="{71AEBD8D-E6EF-CB46-BF1D-EA7B1BF48B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7"/>
          <a:stretch/>
        </p:blipFill>
        <p:spPr>
          <a:xfrm>
            <a:off x="8917237" y="2683624"/>
            <a:ext cx="1544400" cy="11744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679C2C-9472-0148-93BA-C1601C8C8403}"/>
              </a:ext>
            </a:extLst>
          </p:cNvPr>
          <p:cNvSpPr/>
          <p:nvPr/>
        </p:nvSpPr>
        <p:spPr>
          <a:xfrm>
            <a:off x="1167221" y="4064257"/>
            <a:ext cx="1930609" cy="3499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ru-RU" altLang="ru-RU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Бизнес-центры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86233D-7616-C34C-9265-5CE2DC6E5942}"/>
              </a:ext>
            </a:extLst>
          </p:cNvPr>
          <p:cNvSpPr/>
          <p:nvPr/>
        </p:nvSpPr>
        <p:spPr>
          <a:xfrm>
            <a:off x="8917238" y="3895327"/>
            <a:ext cx="1544399" cy="6076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ru-RU" altLang="ru-RU" b="1" dirty="0">
                <a:solidFill>
                  <a:srgbClr val="222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Складские комплексы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BD2CFDB2-105E-3F36-4EF0-CC942AC8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825" y="146465"/>
            <a:ext cx="828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0F3E20-5D25-A32B-3E26-58A06F74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825" y="984665"/>
            <a:ext cx="864000" cy="8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0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усеченными соседними углами 9">
            <a:extLst>
              <a:ext uri="{FF2B5EF4-FFF2-40B4-BE49-F238E27FC236}">
                <a16:creationId xmlns:a16="http://schemas.microsoft.com/office/drawing/2014/main" id="{6CF825FD-899D-88E2-5210-B75CA0A0BF71}"/>
              </a:ext>
            </a:extLst>
          </p:cNvPr>
          <p:cNvSpPr/>
          <p:nvPr/>
        </p:nvSpPr>
        <p:spPr>
          <a:xfrm rot="5400000">
            <a:off x="5227984" y="-4927461"/>
            <a:ext cx="530085" cy="1098605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7E72A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altLang="ru-RU" sz="2400" b="1" dirty="0">
                <a:solidFill>
                  <a:schemeClr val="bg1"/>
                </a:solidFill>
                <a:latin typeface="Helvetica" pitchFamily="2" charset="0"/>
                <a:ea typeface="Geneva" panose="020B0503030404040204" pitchFamily="34" charset="0"/>
              </a:rPr>
              <a:t> СОСТАВ ПОДСИСТЕМ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79B3B62-7F33-1360-BE27-F025BD1586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1000606"/>
              </p:ext>
            </p:extLst>
          </p:nvPr>
        </p:nvGraphicFramePr>
        <p:xfrm>
          <a:off x="273591" y="1248617"/>
          <a:ext cx="10823195" cy="5331364"/>
        </p:xfrm>
        <a:graphic>
          <a:graphicData uri="http://schemas.openxmlformats.org/drawingml/2006/table">
            <a:tbl>
              <a:tblPr/>
              <a:tblGrid>
                <a:gridCol w="4943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8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4599">
                <a:tc>
                  <a:txBody>
                    <a:bodyPr/>
                    <a:lstStyle/>
                    <a:p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Подсистемы управления</a:t>
                      </a:r>
                    </a:p>
                    <a:p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(все поддерживают 3</a:t>
                      </a:r>
                      <a:r>
                        <a:rPr lang="en-US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D)</a:t>
                      </a:r>
                      <a:endParaRPr lang="ru-RU" sz="2400" b="1" kern="1200" dirty="0">
                        <a:solidFill>
                          <a:srgbClr val="6B4D83"/>
                        </a:solidFill>
                        <a:latin typeface="Helvetica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3000"/>
                        </a:lnSpc>
                      </a:pPr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1С:Аренда и управление недвижимостью</a:t>
                      </a:r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"</a:t>
                      </a:r>
                      <a:endParaRPr lang="ru-RU" sz="2400" b="1" kern="1200" dirty="0">
                        <a:solidFill>
                          <a:srgbClr val="6B4D83"/>
                        </a:solidFill>
                        <a:latin typeface="Helvetica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3000"/>
                        </a:lnSpc>
                      </a:pPr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1С:Управление недвижимостью и арендой КОРП</a:t>
                      </a:r>
                      <a:r>
                        <a:rPr lang="ru-RU" altLang="ru-RU" sz="2400" b="1" kern="1200" dirty="0">
                          <a:solidFill>
                            <a:srgbClr val="6B4D83"/>
                          </a:solidFill>
                          <a:latin typeface="Helvetica" pitchFamily="2" charset="0"/>
                          <a:ea typeface="+mn-ea"/>
                          <a:cs typeface="Arial" panose="020B0604020202020204" pitchFamily="34" charset="0"/>
                        </a:rPr>
                        <a:t>"</a:t>
                      </a:r>
                      <a:endParaRPr lang="ru-RU" sz="2400" b="1" kern="1200" dirty="0">
                        <a:solidFill>
                          <a:srgbClr val="6B4D83"/>
                        </a:solidFill>
                        <a:latin typeface="Helvetica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4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Реестром объектов недвижимости </a:t>
                      </a:r>
                      <a:endParaRPr lang="ru-RU" sz="2200" b="0" kern="120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5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Договорами и взаиморасчетами по доходной аренде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4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Расходной арендой (со стороны арендатора)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4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Эксплуатацией объектов </a:t>
                      </a:r>
                      <a:r>
                        <a:rPr lang="en-US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      </a:t>
                      </a: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недвижимости 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0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3A0AF"/>
                        </a:buClr>
                        <a:buSzPct val="45000"/>
                        <a:buFont typeface="Wingdings" charset="2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</a:tabLst>
                        <a:defRPr/>
                      </a:pPr>
                      <a:r>
                        <a:rPr lang="ru-RU" altLang="ru-RU" sz="2200" b="0" kern="1200" dirty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rPr>
                        <a:t>Размещением рабочих мест</a:t>
                      </a:r>
                    </a:p>
                  </a:txBody>
                  <a:tcPr marL="91438" marR="91438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0" marR="0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2200" b="0" strike="noStrike" spc="-1" dirty="0">
                        <a:solidFill>
                          <a:srgbClr val="000000"/>
                        </a:solidFill>
                        <a:latin typeface="Helvetica" pitchFamily="2" charset="0"/>
                      </a:endParaRPr>
                    </a:p>
                  </a:txBody>
                  <a:tcPr marL="91438" marR="91438" marT="45711" marB="4571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Крест 2">
            <a:extLst>
              <a:ext uri="{FF2B5EF4-FFF2-40B4-BE49-F238E27FC236}">
                <a16:creationId xmlns:a16="http://schemas.microsoft.com/office/drawing/2014/main" id="{D6293447-8BD5-992E-463D-E0F01D7FA832}"/>
              </a:ext>
            </a:extLst>
          </p:cNvPr>
          <p:cNvSpPr>
            <a:spLocks noChangeAspect="1"/>
          </p:cNvSpPr>
          <p:nvPr/>
        </p:nvSpPr>
        <p:spPr>
          <a:xfrm>
            <a:off x="6415312" y="2694719"/>
            <a:ext cx="434386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Крест 6">
            <a:extLst>
              <a:ext uri="{FF2B5EF4-FFF2-40B4-BE49-F238E27FC236}">
                <a16:creationId xmlns:a16="http://schemas.microsoft.com/office/drawing/2014/main" id="{93C76B39-7DE6-58EE-D1F6-F3A4593A2E86}"/>
              </a:ext>
            </a:extLst>
          </p:cNvPr>
          <p:cNvSpPr>
            <a:spLocks noChangeAspect="1"/>
          </p:cNvSpPr>
          <p:nvPr/>
        </p:nvSpPr>
        <p:spPr>
          <a:xfrm>
            <a:off x="9431438" y="5931780"/>
            <a:ext cx="432000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Крест 7">
            <a:extLst>
              <a:ext uri="{FF2B5EF4-FFF2-40B4-BE49-F238E27FC236}">
                <a16:creationId xmlns:a16="http://schemas.microsoft.com/office/drawing/2014/main" id="{00D14913-3536-0495-9C62-02538A5C81AE}"/>
              </a:ext>
            </a:extLst>
          </p:cNvPr>
          <p:cNvSpPr>
            <a:spLocks noChangeAspect="1"/>
          </p:cNvSpPr>
          <p:nvPr/>
        </p:nvSpPr>
        <p:spPr>
          <a:xfrm>
            <a:off x="9431443" y="5220916"/>
            <a:ext cx="431995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Крест 8">
            <a:extLst>
              <a:ext uri="{FF2B5EF4-FFF2-40B4-BE49-F238E27FC236}">
                <a16:creationId xmlns:a16="http://schemas.microsoft.com/office/drawing/2014/main" id="{A40CC2D7-4331-A37C-F52E-CD84441F1A88}"/>
              </a:ext>
            </a:extLst>
          </p:cNvPr>
          <p:cNvSpPr>
            <a:spLocks noChangeAspect="1"/>
          </p:cNvSpPr>
          <p:nvPr/>
        </p:nvSpPr>
        <p:spPr>
          <a:xfrm>
            <a:off x="9431443" y="2694719"/>
            <a:ext cx="432000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Крест 10">
            <a:extLst>
              <a:ext uri="{FF2B5EF4-FFF2-40B4-BE49-F238E27FC236}">
                <a16:creationId xmlns:a16="http://schemas.microsoft.com/office/drawing/2014/main" id="{001EADB8-17A7-EA4A-0DEF-0A6121EBC52C}"/>
              </a:ext>
            </a:extLst>
          </p:cNvPr>
          <p:cNvSpPr>
            <a:spLocks noChangeAspect="1"/>
          </p:cNvSpPr>
          <p:nvPr/>
        </p:nvSpPr>
        <p:spPr>
          <a:xfrm>
            <a:off x="9415448" y="3511613"/>
            <a:ext cx="432000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Крест 11">
            <a:extLst>
              <a:ext uri="{FF2B5EF4-FFF2-40B4-BE49-F238E27FC236}">
                <a16:creationId xmlns:a16="http://schemas.microsoft.com/office/drawing/2014/main" id="{E983F89B-FB90-0E12-FBB1-6AE4E1315910}"/>
              </a:ext>
            </a:extLst>
          </p:cNvPr>
          <p:cNvSpPr>
            <a:spLocks noChangeAspect="1"/>
          </p:cNvSpPr>
          <p:nvPr/>
        </p:nvSpPr>
        <p:spPr>
          <a:xfrm>
            <a:off x="9415453" y="4444579"/>
            <a:ext cx="431995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Крест 13">
            <a:extLst>
              <a:ext uri="{FF2B5EF4-FFF2-40B4-BE49-F238E27FC236}">
                <a16:creationId xmlns:a16="http://schemas.microsoft.com/office/drawing/2014/main" id="{84F58547-19E0-1444-7874-B773CE40FA5B}"/>
              </a:ext>
            </a:extLst>
          </p:cNvPr>
          <p:cNvSpPr>
            <a:spLocks noChangeAspect="1"/>
          </p:cNvSpPr>
          <p:nvPr/>
        </p:nvSpPr>
        <p:spPr>
          <a:xfrm>
            <a:off x="6415312" y="3545313"/>
            <a:ext cx="434386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Крест 14">
            <a:extLst>
              <a:ext uri="{FF2B5EF4-FFF2-40B4-BE49-F238E27FC236}">
                <a16:creationId xmlns:a16="http://schemas.microsoft.com/office/drawing/2014/main" id="{E76203CB-5616-9307-8DC1-14E7FC544FC7}"/>
              </a:ext>
            </a:extLst>
          </p:cNvPr>
          <p:cNvSpPr>
            <a:spLocks noChangeAspect="1"/>
          </p:cNvSpPr>
          <p:nvPr/>
        </p:nvSpPr>
        <p:spPr>
          <a:xfrm>
            <a:off x="6415317" y="5200156"/>
            <a:ext cx="434382" cy="432000"/>
          </a:xfrm>
          <a:prstGeom prst="plus">
            <a:avLst>
              <a:gd name="adj" fmla="val 32459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357B9C8A-B51B-07FE-C10D-BC408ABA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825" y="146465"/>
            <a:ext cx="828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9AD4FE0-C88F-0133-7C23-BEDE61E5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825" y="984665"/>
            <a:ext cx="864000" cy="8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715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9710</TotalTime>
  <Words>972</Words>
  <Application>Microsoft Office PowerPoint</Application>
  <PresentationFormat>Широкоэкранный</PresentationFormat>
  <Paragraphs>155</Paragraphs>
  <Slides>21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Helvetica</vt:lpstr>
      <vt:lpstr>Helvetica Neue Medium</vt:lpstr>
      <vt:lpstr>Times New Roman</vt:lpstr>
      <vt:lpstr>Wingdings</vt:lpstr>
      <vt:lpstr>Тема Office</vt:lpstr>
      <vt:lpstr> BIM-технологии для управления недвижимостью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Жишкова</dc:creator>
  <cp:lastModifiedBy>Константин Букалов</cp:lastModifiedBy>
  <cp:revision>301</cp:revision>
  <dcterms:created xsi:type="dcterms:W3CDTF">2021-03-09T09:54:51Z</dcterms:created>
  <dcterms:modified xsi:type="dcterms:W3CDTF">2023-01-27T08:18:36Z</dcterms:modified>
</cp:coreProperties>
</file>